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91"/>
  </p:notesMasterIdLst>
  <p:sldIdLst>
    <p:sldId id="259" r:id="rId6"/>
    <p:sldId id="731" r:id="rId7"/>
    <p:sldId id="735" r:id="rId8"/>
    <p:sldId id="748" r:id="rId9"/>
    <p:sldId id="260" r:id="rId10"/>
    <p:sldId id="749" r:id="rId11"/>
    <p:sldId id="261" r:id="rId12"/>
    <p:sldId id="750" r:id="rId13"/>
    <p:sldId id="262" r:id="rId14"/>
    <p:sldId id="751" r:id="rId15"/>
    <p:sldId id="263" r:id="rId16"/>
    <p:sldId id="752" r:id="rId17"/>
    <p:sldId id="264" r:id="rId18"/>
    <p:sldId id="753" r:id="rId19"/>
    <p:sldId id="265" r:id="rId20"/>
    <p:sldId id="754" r:id="rId21"/>
    <p:sldId id="266" r:id="rId22"/>
    <p:sldId id="755" r:id="rId23"/>
    <p:sldId id="747" r:id="rId24"/>
    <p:sldId id="746" r:id="rId25"/>
    <p:sldId id="756" r:id="rId26"/>
    <p:sldId id="757" r:id="rId27"/>
    <p:sldId id="267" r:id="rId28"/>
    <p:sldId id="268" r:id="rId29"/>
    <p:sldId id="270" r:id="rId30"/>
    <p:sldId id="269" r:id="rId31"/>
    <p:sldId id="758" r:id="rId32"/>
    <p:sldId id="759" r:id="rId33"/>
    <p:sldId id="299" r:id="rId34"/>
    <p:sldId id="279" r:id="rId35"/>
    <p:sldId id="280" r:id="rId36"/>
    <p:sldId id="281" r:id="rId37"/>
    <p:sldId id="282" r:id="rId38"/>
    <p:sldId id="283" r:id="rId39"/>
    <p:sldId id="285" r:id="rId40"/>
    <p:sldId id="284" r:id="rId41"/>
    <p:sldId id="286" r:id="rId42"/>
    <p:sldId id="288" r:id="rId43"/>
    <p:sldId id="289" r:id="rId44"/>
    <p:sldId id="290" r:id="rId45"/>
    <p:sldId id="291" r:id="rId46"/>
    <p:sldId id="292" r:id="rId47"/>
    <p:sldId id="301" r:id="rId48"/>
    <p:sldId id="789" r:id="rId49"/>
    <p:sldId id="256" r:id="rId50"/>
    <p:sldId id="258" r:id="rId51"/>
    <p:sldId id="760" r:id="rId52"/>
    <p:sldId id="761" r:id="rId53"/>
    <p:sldId id="763" r:id="rId54"/>
    <p:sldId id="764" r:id="rId55"/>
    <p:sldId id="765" r:id="rId56"/>
    <p:sldId id="766" r:id="rId57"/>
    <p:sldId id="767" r:id="rId58"/>
    <p:sldId id="768" r:id="rId59"/>
    <p:sldId id="769" r:id="rId60"/>
    <p:sldId id="770" r:id="rId61"/>
    <p:sldId id="271" r:id="rId62"/>
    <p:sldId id="272" r:id="rId63"/>
    <p:sldId id="273" r:id="rId64"/>
    <p:sldId id="274" r:id="rId65"/>
    <p:sldId id="275" r:id="rId66"/>
    <p:sldId id="277" r:id="rId67"/>
    <p:sldId id="771" r:id="rId68"/>
    <p:sldId id="772" r:id="rId69"/>
    <p:sldId id="773" r:id="rId70"/>
    <p:sldId id="774" r:id="rId71"/>
    <p:sldId id="775" r:id="rId72"/>
    <p:sldId id="776" r:id="rId73"/>
    <p:sldId id="777" r:id="rId74"/>
    <p:sldId id="778" r:id="rId75"/>
    <p:sldId id="779" r:id="rId76"/>
    <p:sldId id="780" r:id="rId77"/>
    <p:sldId id="781" r:id="rId78"/>
    <p:sldId id="782" r:id="rId79"/>
    <p:sldId id="783" r:id="rId80"/>
    <p:sldId id="784" r:id="rId81"/>
    <p:sldId id="785" r:id="rId82"/>
    <p:sldId id="786" r:id="rId83"/>
    <p:sldId id="787" r:id="rId84"/>
    <p:sldId id="276" r:id="rId85"/>
    <p:sldId id="788" r:id="rId86"/>
    <p:sldId id="278" r:id="rId87"/>
    <p:sldId id="790" r:id="rId88"/>
    <p:sldId id="791" r:id="rId89"/>
    <p:sldId id="792" r:id="rId90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17896C-AC5E-0DDE-0883-448FA3A79AE3}" name="Gilberte Verbeeck" initials="GV" userId="S::gverbeec@ad.ua.ac.be::0e3d55f5-89ef-419e-b997-3fdad892a0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53" autoAdjust="0"/>
  </p:normalViewPr>
  <p:slideViewPr>
    <p:cSldViewPr snapToGrid="0">
      <p:cViewPr varScale="1">
        <p:scale>
          <a:sx n="75" d="100"/>
          <a:sy n="75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C489C-4042-734B-B1B2-DD6D4BCBBBBC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F00E-E137-3449-830E-0618344EDA2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57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771525"/>
            <a:ext cx="6664325" cy="3749675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41762"/>
            <a:ext cx="4984962" cy="44142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en-US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8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260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666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266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50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932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F00E-E137-3449-830E-0618344EDA2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704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F00E-E137-3449-830E-0618344EDA2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0678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4768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17460b9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617460b99d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ff872b43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18ff872b43d_0_10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9596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ff872b43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18ff872b43d_0_10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462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6b347ed5d7_16_89:notes"/>
          <p:cNvSpPr txBox="1"/>
          <p:nvPr/>
        </p:nvSpPr>
        <p:spPr>
          <a:xfrm>
            <a:off x="3854734" y="9447553"/>
            <a:ext cx="2950866" cy="49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nl-B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16b347ed5d7_16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g16b347ed5d7_16_89:notes"/>
          <p:cNvSpPr txBox="1">
            <a:spLocks noGrp="1"/>
          </p:cNvSpPr>
          <p:nvPr>
            <p:ph type="body" idx="1"/>
          </p:nvPr>
        </p:nvSpPr>
        <p:spPr>
          <a:xfrm>
            <a:off x="908299" y="4723776"/>
            <a:ext cx="4989001" cy="4475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F00E-E137-3449-830E-0618344EDA25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2259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734149d4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f734149d4f_0_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2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5692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5173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fb3973b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fb3973b1b_1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766ce8635_1_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10766ce8635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766ce8635_2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10766ce863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0fb3973b1b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0fb3973b1b_1_1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fb3973b1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fb3973b1b_1_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fb3973b1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0fb3973b1b_1_1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fb3973b1b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0fb3973b1b_1_2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7d3563c7a_0_1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g107d3563c7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fb3973b1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0fb3973b1b_1_2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fb3973b1b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0fb3973b1b_1_3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fdc59d8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0fdc59d8d3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fdc59d8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fdc59d8d3_0_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fdc59d8d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0fdc59d8d3_0_1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fdc59d8d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0fdc59d8d3_0_2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7943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fdc59d8d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fdc59d8d3_0_1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fdc59d8d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0fdc59d8d3_0_2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75" cy="372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55b8d0b4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1155b8d0b4a_0_1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55b8d0b4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1155b8d0b4a_0_1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f9c63f5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0f9c63f5ed_0_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0f9c63f5e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0f9c63f5ed_0_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f9c63f5e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f9c63f5ed_0_1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f9c63f5e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0f9c63f5ed_0_21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f9c63f5e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f9c63f5ed_0_27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f9c63f5e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f9c63f5ed_0_3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55b8d0b4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155b8d0b4a_0_2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f9c63f5e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0f9c63f5ed_0_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55b8d0b4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1155b8d0b4a_0_2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55b8d0b4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155b8d0b4a_0_34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f9c63f5e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0f9c63f5ed_0_4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55b8d0b4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155b8d0b4a_0_43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f9c63f5e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0f9c63f5ed_0_5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f9c63f5e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f9c63f5ed_0_5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42318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f9c63f5e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4475" y="745800"/>
            <a:ext cx="4537200" cy="37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0f9c63f5ed_0_6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fe47c32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fe47c325b_0_0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0f9c63f5e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0f9c63f5ed_0_65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9047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2992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b347ed5d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6b347ed5d7_0_66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00" cy="4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41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:notes"/>
          <p:cNvSpPr txBox="1">
            <a:spLocks noGrp="1"/>
          </p:cNvSpPr>
          <p:nvPr>
            <p:ph type="body" idx="1"/>
          </p:nvPr>
        </p:nvSpPr>
        <p:spPr>
          <a:xfrm>
            <a:off x="680550" y="4723425"/>
            <a:ext cx="5444475" cy="447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enk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F0EA669-8677-CD4C-AD8D-C4852AC0E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4638" indent="-274638"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b="1" i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 b="0" i="0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001DE70-4479-594D-A26D-6DB2E92A0A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24" y="4184248"/>
            <a:ext cx="3434216" cy="2050586"/>
          </a:xfrm>
        </p:spPr>
        <p:txBody>
          <a:bodyPr lIns="0" tIns="0" rIns="0" bIns="0"/>
          <a:lstStyle>
            <a:lvl1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67FEAD4B-4784-944D-8A3A-6F8F05B2424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9572" y="4184248"/>
            <a:ext cx="3444601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200DA6C-1B4D-7949-8FFA-3FD5A35A03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25016" y="4184248"/>
            <a:ext cx="3422523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70" y="3547641"/>
            <a:ext cx="345701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711" y="3547641"/>
            <a:ext cx="342382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35526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106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EE21860-5FC5-0A4C-BF9F-FA989D78CD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466" y="4248036"/>
            <a:ext cx="3439464" cy="1989251"/>
          </a:xfrm>
        </p:spPr>
        <p:txBody>
          <a:bodyPr lIns="0" tIns="0" rIns="0" bIns="0"/>
          <a:lstStyle>
            <a:lvl1pPr algn="ctr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1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25749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19">
            <a:extLst>
              <a:ext uri="{FF2B5EF4-FFF2-40B4-BE49-F238E27FC236}">
                <a16:creationId xmlns:a16="http://schemas.microsoft.com/office/drawing/2014/main" id="{BAE77478-3281-CE4C-A99F-3E6F4A49E17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3177" y="4248037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521" y="3725750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2" name="Tijdelijke aanduiding voor inhoud 19">
            <a:extLst>
              <a:ext uri="{FF2B5EF4-FFF2-40B4-BE49-F238E27FC236}">
                <a16:creationId xmlns:a16="http://schemas.microsoft.com/office/drawing/2014/main" id="{050AED9D-9374-024A-95E7-51259149F7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70394" y="4226560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9738" y="3704273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grafiek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</p:spPr>
        <p:txBody>
          <a:bodyPr/>
          <a:lstStyle>
            <a:lvl1pPr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2" y="1884660"/>
            <a:ext cx="10494433" cy="15240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44552" y="3599160"/>
            <a:ext cx="10494433" cy="1270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7E002F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927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1" y="2411413"/>
            <a:ext cx="5145616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8" y="2411413"/>
            <a:ext cx="5145617" cy="355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6932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Noto Sans"/>
              <a:buChar char="▪"/>
              <a:defRPr sz="2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1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BE210D56-4E21-934F-8202-FD47D01F6A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4313" y="2272145"/>
            <a:ext cx="5003800" cy="3965142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wideimageandtext">
  <p:cSld name="UAntwerpen_wideimageand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>
            <a:spLocks noGrp="1"/>
          </p:cNvSpPr>
          <p:nvPr>
            <p:ph type="pic" idx="2"/>
          </p:nvPr>
        </p:nvSpPr>
        <p:spPr>
          <a:xfrm>
            <a:off x="623888" y="620713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614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full">
  <p:cSld name="UAntwerpen_titleredfull">
    <p:bg>
      <p:bgPr>
        <a:solidFill>
          <a:schemeClr val="accent2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7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1600" y="1613587"/>
            <a:ext cx="1828800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61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/>
            </a:lvl2pPr>
            <a:lvl3pPr marL="1371600" lvl="2" indent="-338645" algn="l">
              <a:lnSpc>
                <a:spcPct val="100000"/>
              </a:lnSpc>
              <a:spcBef>
                <a:spcPts val="347"/>
              </a:spcBef>
              <a:spcAft>
                <a:spcPts val="0"/>
              </a:spcAft>
              <a:buSzPts val="1733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6pPr>
            <a:lvl7pPr marL="3200400" lvl="6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7pPr>
            <a:lvl8pPr marL="3657600" lvl="7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8pPr>
            <a:lvl9pPr marL="4114800" lvl="8" indent="-39795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667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92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volvl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5C0A10-7AE5-B54C-981D-2DBA7B6F3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572" y="1546407"/>
            <a:ext cx="2064856" cy="51875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4E5934-9A08-7D46-AB52-9B1B9672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me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2017C2-62B9-7241-8D8F-9F2D5F7E6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  <a:p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quote 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50CA85-5F7A-7D40-9502-BA4C889D9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69" y="620713"/>
            <a:ext cx="2486743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4"/>
            <a:ext cx="7888932" cy="56201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8932" h="5620106">
                <a:moveTo>
                  <a:pt x="0" y="0"/>
                </a:moveTo>
                <a:lnTo>
                  <a:pt x="7888932" y="3530"/>
                </a:lnTo>
                <a:cubicBezTo>
                  <a:pt x="7887755" y="1875722"/>
                  <a:pt x="7886579" y="3747914"/>
                  <a:pt x="7885402" y="5620106"/>
                </a:cubicBez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81369" y="2271713"/>
            <a:ext cx="2486944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38283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20713"/>
            <a:ext cx="10944224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90" y="1376364"/>
            <a:ext cx="10948997" cy="48644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  <a:gd name="connsiteX0" fmla="*/ 0 w 10006355"/>
              <a:gd name="connsiteY0" fmla="*/ 0 h 5620106"/>
              <a:gd name="connsiteX1" fmla="*/ 7888932 w 10006355"/>
              <a:gd name="connsiteY1" fmla="*/ 3530 h 5620106"/>
              <a:gd name="connsiteX2" fmla="*/ 10006355 w 10006355"/>
              <a:gd name="connsiteY2" fmla="*/ 5620106 h 5620106"/>
              <a:gd name="connsiteX3" fmla="*/ 253304 w 10006355"/>
              <a:gd name="connsiteY3" fmla="*/ 5616575 h 5620106"/>
              <a:gd name="connsiteX4" fmla="*/ 202263 w 10006355"/>
              <a:gd name="connsiteY4" fmla="*/ 5611430 h 5620106"/>
              <a:gd name="connsiteX5" fmla="*/ 0 w 10006355"/>
              <a:gd name="connsiteY5" fmla="*/ 5363262 h 5620106"/>
              <a:gd name="connsiteX6" fmla="*/ 0 w 10006355"/>
              <a:gd name="connsiteY6" fmla="*/ 0 h 5620106"/>
              <a:gd name="connsiteX0" fmla="*/ 0 w 10947314"/>
              <a:gd name="connsiteY0" fmla="*/ 0 h 5620106"/>
              <a:gd name="connsiteX1" fmla="*/ 7888932 w 10947314"/>
              <a:gd name="connsiteY1" fmla="*/ 3530 h 5620106"/>
              <a:gd name="connsiteX2" fmla="*/ 10947314 w 10947314"/>
              <a:gd name="connsiteY2" fmla="*/ 5620106 h 5620106"/>
              <a:gd name="connsiteX3" fmla="*/ 253304 w 10947314"/>
              <a:gd name="connsiteY3" fmla="*/ 5616575 h 5620106"/>
              <a:gd name="connsiteX4" fmla="*/ 202263 w 10947314"/>
              <a:gd name="connsiteY4" fmla="*/ 5611430 h 5620106"/>
              <a:gd name="connsiteX5" fmla="*/ 0 w 10947314"/>
              <a:gd name="connsiteY5" fmla="*/ 5363262 h 5620106"/>
              <a:gd name="connsiteX6" fmla="*/ 0 w 10947314"/>
              <a:gd name="connsiteY6" fmla="*/ 0 h 5620106"/>
              <a:gd name="connsiteX0" fmla="*/ 0 w 10947315"/>
              <a:gd name="connsiteY0" fmla="*/ 0 h 5620106"/>
              <a:gd name="connsiteX1" fmla="*/ 10148806 w 10947315"/>
              <a:gd name="connsiteY1" fmla="*/ 3530 h 5620106"/>
              <a:gd name="connsiteX2" fmla="*/ 10947314 w 10947315"/>
              <a:gd name="connsiteY2" fmla="*/ 5620106 h 5620106"/>
              <a:gd name="connsiteX3" fmla="*/ 253304 w 10947315"/>
              <a:gd name="connsiteY3" fmla="*/ 5616575 h 5620106"/>
              <a:gd name="connsiteX4" fmla="*/ 202263 w 10947315"/>
              <a:gd name="connsiteY4" fmla="*/ 5611430 h 5620106"/>
              <a:gd name="connsiteX5" fmla="*/ 0 w 10947315"/>
              <a:gd name="connsiteY5" fmla="*/ 5363262 h 5620106"/>
              <a:gd name="connsiteX6" fmla="*/ 0 w 10947315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48997"/>
              <a:gd name="connsiteY0" fmla="*/ 0 h 5620106"/>
              <a:gd name="connsiteX1" fmla="*/ 10948997 w 10948997"/>
              <a:gd name="connsiteY1" fmla="*/ 759180 h 5620106"/>
              <a:gd name="connsiteX2" fmla="*/ 10947314 w 10948997"/>
              <a:gd name="connsiteY2" fmla="*/ 5620106 h 5620106"/>
              <a:gd name="connsiteX3" fmla="*/ 253304 w 10948997"/>
              <a:gd name="connsiteY3" fmla="*/ 5616575 h 5620106"/>
              <a:gd name="connsiteX4" fmla="*/ 202263 w 10948997"/>
              <a:gd name="connsiteY4" fmla="*/ 5611430 h 5620106"/>
              <a:gd name="connsiteX5" fmla="*/ 0 w 10948997"/>
              <a:gd name="connsiteY5" fmla="*/ 5363262 h 5620106"/>
              <a:gd name="connsiteX6" fmla="*/ 0 w 10948997"/>
              <a:gd name="connsiteY6" fmla="*/ 0 h 5620106"/>
              <a:gd name="connsiteX0" fmla="*/ 3175 w 10948997"/>
              <a:gd name="connsiteY0" fmla="*/ 0 h 4864456"/>
              <a:gd name="connsiteX1" fmla="*/ 10948997 w 10948997"/>
              <a:gd name="connsiteY1" fmla="*/ 3530 h 4864456"/>
              <a:gd name="connsiteX2" fmla="*/ 10947314 w 10948997"/>
              <a:gd name="connsiteY2" fmla="*/ 4864456 h 4864456"/>
              <a:gd name="connsiteX3" fmla="*/ 253304 w 10948997"/>
              <a:gd name="connsiteY3" fmla="*/ 4860925 h 4864456"/>
              <a:gd name="connsiteX4" fmla="*/ 202263 w 10948997"/>
              <a:gd name="connsiteY4" fmla="*/ 4855780 h 4864456"/>
              <a:gd name="connsiteX5" fmla="*/ 0 w 10948997"/>
              <a:gd name="connsiteY5" fmla="*/ 4607612 h 4864456"/>
              <a:gd name="connsiteX6" fmla="*/ 3175 w 10948997"/>
              <a:gd name="connsiteY6" fmla="*/ 0 h 48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8997" h="4864456">
                <a:moveTo>
                  <a:pt x="3175" y="0"/>
                </a:moveTo>
                <a:lnTo>
                  <a:pt x="10948997" y="3530"/>
                </a:lnTo>
                <a:cubicBezTo>
                  <a:pt x="10946568" y="2811818"/>
                  <a:pt x="10948491" y="2992264"/>
                  <a:pt x="10947314" y="4864456"/>
                </a:cubicBezTo>
                <a:lnTo>
                  <a:pt x="253304" y="4860925"/>
                </a:lnTo>
                <a:lnTo>
                  <a:pt x="202263" y="4855780"/>
                </a:lnTo>
                <a:cubicBezTo>
                  <a:pt x="86832" y="4832159"/>
                  <a:pt x="0" y="4730026"/>
                  <a:pt x="0" y="4607612"/>
                </a:cubicBezTo>
                <a:cubicBezTo>
                  <a:pt x="1058" y="3071741"/>
                  <a:pt x="2117" y="1535871"/>
                  <a:pt x="317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23045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84482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</p:spPr>
        <p:txBody>
          <a:bodyPr lIns="0" tIns="0" rIns="0" bIns="0">
            <a:noAutofit/>
          </a:bodyPr>
          <a:lstStyle>
            <a:lvl1pPr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00FD63E4-7A1F-3F45-BEA4-5214676296E8}"/>
              </a:ext>
            </a:extLst>
          </p:cNvPr>
          <p:cNvSpPr txBox="1">
            <a:spLocks/>
          </p:cNvSpPr>
          <p:nvPr userDrawn="1"/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E038E271-308C-2E46-A3EC-56326F9084CC}" type="slidenum">
              <a:rPr lang="nl-BE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‹nr.›</a:t>
            </a:fld>
            <a:endParaRPr lang="nl-B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/>
              <a:t>Quote</a:t>
            </a:r>
            <a:endParaRPr lang="en-BE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BE" sz="1600" b="0" i="0">
              <a:latin typeface="ITC Officina Sans Std Book" panose="020B0506040203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9ECB3C9-12BB-DD49-AC9C-6DE65FEA7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550" cy="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8654313-1537-5142-95BA-4A8661FBC4E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2596742" cy="5616575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reed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2382" y="3547641"/>
            <a:ext cx="5136894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3" y="3547641"/>
            <a:ext cx="5136895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22381" y="627326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2" y="4181794"/>
            <a:ext cx="5151143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422381" y="4181794"/>
            <a:ext cx="5145732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C5081F70-5BB7-4244-9760-58A4397C3E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2723" y="620713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55907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12A970-25E8-F848-AB25-F68D4AA31EA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Titel</a:t>
            </a:r>
            <a:endParaRPr lang="nl-BE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C89CC1E-5699-C54E-83AE-63F796F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nl-NL"/>
              <a:t>Ondertitel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‹nr.›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16" r:id="rId3"/>
    <p:sldLayoutId id="2147484117" r:id="rId4"/>
    <p:sldLayoutId id="2147484118" r:id="rId5"/>
    <p:sldLayoutId id="2147484106" r:id="rId6"/>
    <p:sldLayoutId id="2147484107" r:id="rId7"/>
    <p:sldLayoutId id="2147484108" r:id="rId8"/>
    <p:sldLayoutId id="2147484119" r:id="rId9"/>
    <p:sldLayoutId id="2147484109" r:id="rId10"/>
    <p:sldLayoutId id="2147484110" r:id="rId11"/>
    <p:sldLayoutId id="2147484111" r:id="rId12"/>
    <p:sldLayoutId id="2147484113" r:id="rId13"/>
    <p:sldLayoutId id="2147484112" r:id="rId14"/>
    <p:sldLayoutId id="2147484102" r:id="rId15"/>
    <p:sldLayoutId id="2147484120" r:id="rId16"/>
    <p:sldLayoutId id="2147484122" r:id="rId17"/>
    <p:sldLayoutId id="2147484123" r:id="rId18"/>
    <p:sldLayoutId id="2147484125" r:id="rId19"/>
    <p:sldLayoutId id="2147484126" r:id="rId20"/>
    <p:sldLayoutId id="2147484127" r:id="rId21"/>
    <p:sldLayoutId id="2147484128" r:id="rId22"/>
  </p:sldLayoutIdLst>
  <p:hf hdr="0" ftr="0" dt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740815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2pPr>
      <a:lvl3pPr marL="1090057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3pPr>
      <a:lvl4pPr marL="1454114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4pPr>
      <a:lvl5pPr marL="1663658" indent="-22647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hvYMxi2OII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M984dk22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istinacabal.com/?p=9147" TargetMode="External"/><Relationship Id="rId3" Type="http://schemas.openxmlformats.org/officeDocument/2006/relationships/hyperlink" Target="https://edpuzzle.com/" TargetMode="External"/><Relationship Id="rId7" Type="http://schemas.openxmlformats.org/officeDocument/2006/relationships/hyperlink" Target="https://www.bbc.co.uk/learningenglish/english/features/6-minute-english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vrt.be/vrtnws/en/" TargetMode="External"/><Relationship Id="rId5" Type="http://schemas.openxmlformats.org/officeDocument/2006/relationships/hyperlink" Target="https://www.youtube.com/asapscience" TargetMode="External"/><Relationship Id="rId4" Type="http://schemas.openxmlformats.org/officeDocument/2006/relationships/hyperlink" Target="https://engelsklaslokaal.nl/kijk-en-luistervaardigheid-engels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fl.net/quizzes/teaching-reading.php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23447" y="4619625"/>
            <a:ext cx="8259067" cy="1665287"/>
          </a:xfrm>
        </p:spPr>
        <p:txBody>
          <a:bodyPr>
            <a:normAutofit fontScale="90000"/>
          </a:bodyPr>
          <a:lstStyle/>
          <a:p>
            <a:r>
              <a:rPr lang="nl-BE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Module 2: TESOL – Day 2</a:t>
            </a:r>
            <a:br>
              <a:rPr lang="nl-BE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nl-BE" altLang="en-US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August, 19-23, </a:t>
            </a:r>
            <a:r>
              <a:rPr lang="nl-BE" altLang="en-US" sz="2700" b="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Antwerp</a:t>
            </a:r>
            <a: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br>
              <a:rPr lang="nl-BE" altLang="en-US" sz="2700" b="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nl-BE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Ms Nele Kempenaers</a:t>
            </a:r>
            <a:br>
              <a:rPr lang="nl-BE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nl-BE" altLang="en-US" sz="2700" b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5F9EAF-4DAD-4FA9-BC2D-0881BA382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889" y="5776180"/>
            <a:ext cx="2003929" cy="712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F74732-8F37-93EC-5238-F8A12E81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682" y="454606"/>
            <a:ext cx="5006636" cy="3923470"/>
          </a:xfrm>
          <a:prstGeom prst="rect">
            <a:avLst/>
          </a:prstGeom>
        </p:spPr>
      </p:pic>
      <p:pic>
        <p:nvPicPr>
          <p:cNvPr id="4" name="Picture 3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BA1866F4-59CD-DE88-3C8B-C5EC1711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407" y="454606"/>
            <a:ext cx="3236214" cy="6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0405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3. </a:t>
            </a:r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dirty="0" err="1"/>
              <a:t>Work</a:t>
            </a:r>
            <a:r>
              <a:rPr lang="nl-BE" dirty="0"/>
              <a:t> in pairs. Look at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compare</a:t>
            </a:r>
            <a:br>
              <a:rPr lang="nl-BE" dirty="0"/>
            </a:b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photos</a:t>
            </a:r>
            <a:r>
              <a:rPr lang="nl-BE" dirty="0"/>
              <a:t>.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compare</a:t>
            </a:r>
            <a:r>
              <a:rPr lang="nl-BE" dirty="0"/>
              <a:t>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 err="1"/>
              <a:t>where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live.</a:t>
            </a: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i="1" dirty="0"/>
              <a:t>The flat in </a:t>
            </a:r>
            <a:r>
              <a:rPr lang="nl-BE" i="1" dirty="0" err="1"/>
              <a:t>this</a:t>
            </a:r>
            <a:r>
              <a:rPr lang="nl-BE" i="1" dirty="0"/>
              <a:t> </a:t>
            </a:r>
            <a:r>
              <a:rPr lang="nl-BE" i="1" dirty="0" err="1"/>
              <a:t>photo</a:t>
            </a:r>
            <a:r>
              <a:rPr lang="nl-BE" i="1" dirty="0"/>
              <a:t> looks like mine, </a:t>
            </a:r>
            <a:br>
              <a:rPr lang="nl-BE" i="1" dirty="0"/>
            </a:br>
            <a:r>
              <a:rPr lang="nl-BE" i="1" dirty="0"/>
              <a:t>but I </a:t>
            </a:r>
            <a:r>
              <a:rPr lang="nl-BE" i="1" dirty="0" err="1"/>
              <a:t>think</a:t>
            </a:r>
            <a:r>
              <a:rPr lang="nl-BE" i="1" dirty="0"/>
              <a:t> </a:t>
            </a:r>
            <a:r>
              <a:rPr lang="nl-BE" i="1" dirty="0" err="1"/>
              <a:t>my</a:t>
            </a:r>
            <a:r>
              <a:rPr lang="nl-BE" i="1" dirty="0"/>
              <a:t> flat is </a:t>
            </a:r>
            <a:r>
              <a:rPr lang="nl-BE" i="1" dirty="0" err="1"/>
              <a:t>bigger</a:t>
            </a:r>
            <a:r>
              <a:rPr lang="nl-BE" i="1" dirty="0"/>
              <a:t> </a:t>
            </a:r>
            <a:r>
              <a:rPr lang="nl-BE" i="1" dirty="0" err="1"/>
              <a:t>and</a:t>
            </a:r>
            <a:r>
              <a:rPr lang="nl-BE" i="1" dirty="0"/>
              <a:t> </a:t>
            </a:r>
            <a:r>
              <a:rPr lang="nl-BE" i="1" dirty="0" err="1"/>
              <a:t>older</a:t>
            </a:r>
            <a:r>
              <a:rPr lang="nl-BE" i="1" dirty="0"/>
              <a:t>.</a:t>
            </a:r>
            <a:r>
              <a:rPr lang="nl-BE" dirty="0"/>
              <a:t> 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5"/>
                </a:solidFill>
              </a:rPr>
              <a:t>E = stand up (Task-Based Language Teaching)</a:t>
            </a:r>
          </a:p>
          <a:p>
            <a:pPr lvl="0" indent="-228600">
              <a:buSzPct val="108108"/>
              <a:buNone/>
            </a:pPr>
            <a:r>
              <a:rPr lang="en-US" dirty="0"/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rgbClr val="FF0000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/>
          </a:p>
        </p:txBody>
      </p:sp>
      <p:pic>
        <p:nvPicPr>
          <p:cNvPr id="133" name="Google Shape;133;p39" descr="https://lh3.googleusercontent.com/5ItfBTL2EN4HhnikwS2Q5nvxmvL5faaFO0QdNXxPHQntBZB1tjmNI611Vq3rKgg-a6KWp99VGWbTDAfoq7AudhZDDHPuRTsJzYOM2Nqz-uLQe9jEANjdcb6pqI2mG6j1Sm9jIdf8Rn56SJe6zctk52wHdJMLRJzwXieU3McRWvBup0xfvf-dDxFRZ0jKS3qrQ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388" y="2095500"/>
            <a:ext cx="5038725" cy="326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4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4.</a:t>
            </a:r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40" name="Google Shape;14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503" y="1016610"/>
            <a:ext cx="6321766" cy="4870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4.</a:t>
            </a:r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5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2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40" name="Google Shape;14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503" y="1016610"/>
            <a:ext cx="6321766" cy="4870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85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5. </a:t>
            </a:r>
            <a:endParaRPr/>
          </a:p>
        </p:txBody>
      </p:sp>
      <p:sp>
        <p:nvSpPr>
          <p:cNvPr id="146" name="Google Shape;146;p4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47" name="Google Shape;14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8879" y="222043"/>
            <a:ext cx="7342857" cy="646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5. </a:t>
            </a:r>
            <a:endParaRPr/>
          </a:p>
        </p:txBody>
      </p:sp>
      <p:sp>
        <p:nvSpPr>
          <p:cNvPr id="146" name="Google Shape;146;p4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/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2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47" name="Google Shape;14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8879" y="222043"/>
            <a:ext cx="7342857" cy="6466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95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6.</a:t>
            </a:r>
            <a:endParaRPr/>
          </a:p>
        </p:txBody>
      </p:sp>
      <p:sp>
        <p:nvSpPr>
          <p:cNvPr id="153" name="Google Shape;153;p4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/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54" name="Google Shape;154;p42" descr="https://lh5.googleusercontent.com/xtgQM7MRR6VXjC4uD4F4-3Z2Jof0F3IRILkOlpn2PThJujzyWF3XaLoFOcr6nRH3FOfnV7DINgbfgMN5e5JGzKagslo596lSp2IhSeudfSUBES-eL3-nGnxGq4A7T9-oH_HeGJaDdEw2DtlDrfALffZiuWUbBaq9mLdXCsBxP2NyzI8unhHxQK_HHC3osbMqy9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7675" y="620713"/>
            <a:ext cx="3867150" cy="551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6.</a:t>
            </a:r>
            <a:endParaRPr/>
          </a:p>
        </p:txBody>
      </p:sp>
      <p:sp>
        <p:nvSpPr>
          <p:cNvPr id="153" name="Google Shape;153;p4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2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/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54" name="Google Shape;154;p42" descr="https://lh5.googleusercontent.com/xtgQM7MRR6VXjC4uD4F4-3Z2Jof0F3IRILkOlpn2PThJujzyWF3XaLoFOcr6nRH3FOfnV7DINgbfgMN5e5JGzKagslo596lSp2IhSeudfSUBES-eL3-nGnxGq4A7T9-oH_HeGJaDdEw2DtlDrfALffZiuWUbBaq9mLdXCsBxP2NyzI8unhHxQK_HHC3osbMqy9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7675" y="620713"/>
            <a:ext cx="3867150" cy="5514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326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7.</a:t>
            </a:r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endParaRPr lang="nl-BE"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61" name="Google Shape;16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408" y="2206869"/>
            <a:ext cx="7707812" cy="104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4155" y="3420897"/>
            <a:ext cx="7418911" cy="205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7.</a:t>
            </a:r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endParaRPr lang="nl-BE"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5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/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accent2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61" name="Google Shape;16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408" y="2206869"/>
            <a:ext cx="7707812" cy="104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4155" y="3420897"/>
            <a:ext cx="7418911" cy="205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97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015946-E063-E789-8C38-5E18BDA7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By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the</a:t>
            </a:r>
            <a:r>
              <a:rPr lang="nl-NL" dirty="0">
                <a:latin typeface="Calibri"/>
                <a:ea typeface="Verdana"/>
                <a:cs typeface="Calibri"/>
              </a:rPr>
              <a:t> end of </a:t>
            </a:r>
            <a:r>
              <a:rPr lang="nl-NL" dirty="0" err="1">
                <a:latin typeface="Calibri"/>
                <a:ea typeface="Verdana"/>
                <a:cs typeface="Calibri"/>
              </a:rPr>
              <a:t>day</a:t>
            </a:r>
            <a:r>
              <a:rPr lang="nl-NL" dirty="0">
                <a:latin typeface="Calibri"/>
                <a:ea typeface="Verdana"/>
                <a:cs typeface="Calibri"/>
              </a:rPr>
              <a:t> 2 </a:t>
            </a:r>
            <a:r>
              <a:rPr lang="nl-NL" dirty="0" err="1">
                <a:latin typeface="Calibri"/>
                <a:ea typeface="Verdana"/>
                <a:cs typeface="Calibri"/>
              </a:rPr>
              <a:t>you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can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4C3253C-67E2-5849-384F-D2E0B44D4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lvl="1" algn="just"/>
            <a:r>
              <a:rPr lang="en-US" b="0" dirty="0"/>
              <a:t>See the merits of task-based learning</a:t>
            </a:r>
          </a:p>
          <a:p>
            <a:pPr lvl="1" algn="just"/>
            <a:r>
              <a:rPr lang="en-US" b="0" dirty="0"/>
              <a:t>Identify and juggle the E-S-A building blocks</a:t>
            </a:r>
          </a:p>
          <a:p>
            <a:pPr lvl="1" algn="just"/>
            <a:r>
              <a:rPr lang="en-US" dirty="0"/>
              <a:t>Formulate SMART learning goals</a:t>
            </a:r>
          </a:p>
          <a:p>
            <a:pPr lvl="1" algn="just"/>
            <a:r>
              <a:rPr lang="en-US" b="0" dirty="0"/>
              <a:t>Come up with your own task-based lesson idea(s)</a:t>
            </a:r>
          </a:p>
          <a:p>
            <a:pPr lvl="1" algn="just"/>
            <a:endParaRPr lang="en-US" dirty="0"/>
          </a:p>
          <a:p>
            <a:pPr lvl="1" algn="just"/>
            <a:r>
              <a:rPr lang="en-US" b="0" dirty="0"/>
              <a:t>Teach communication skills, especially reading and listening</a:t>
            </a:r>
          </a:p>
          <a:p>
            <a:pPr lvl="1" algn="just"/>
            <a:endParaRPr lang="en-US" dirty="0"/>
          </a:p>
          <a:p>
            <a:pPr lvl="1" algn="just"/>
            <a:r>
              <a:rPr lang="en-US" dirty="0"/>
              <a:t>Increase participation and motivation in your students</a:t>
            </a:r>
            <a:endParaRPr lang="en-US" b="0" dirty="0"/>
          </a:p>
          <a:p>
            <a:pPr algn="just"/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A4F99-F749-6E2E-0B83-F6A9DC438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72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015946-E063-E789-8C38-5E18BDA7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Getting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to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know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each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other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4C3253C-67E2-5849-384F-D2E0B44D4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lvl="1" algn="just"/>
            <a:r>
              <a:rPr lang="en-US" b="0" dirty="0"/>
              <a:t>Hi, my name is … , I live in [city &amp; country]</a:t>
            </a:r>
          </a:p>
          <a:p>
            <a:pPr lvl="1" algn="just"/>
            <a:endParaRPr lang="en-US" b="0" dirty="0"/>
          </a:p>
          <a:p>
            <a:pPr lvl="1" algn="just"/>
            <a:r>
              <a:rPr lang="en-US" b="0" dirty="0"/>
              <a:t>… can make my day</a:t>
            </a:r>
          </a:p>
          <a:p>
            <a:pPr lvl="1" algn="just"/>
            <a:endParaRPr lang="en-US" b="0" dirty="0"/>
          </a:p>
          <a:p>
            <a:pPr lvl="1" algn="just"/>
            <a:r>
              <a:rPr lang="en-US" dirty="0"/>
              <a:t>… is what makes me tick</a:t>
            </a:r>
          </a:p>
          <a:p>
            <a:pPr marL="361940" lvl="1" indent="0" algn="just">
              <a:buNone/>
            </a:pPr>
            <a:endParaRPr lang="en-US" dirty="0"/>
          </a:p>
          <a:p>
            <a:pPr lvl="1" algn="just"/>
            <a:r>
              <a:rPr lang="en-US" b="0" dirty="0"/>
              <a:t>I’d love to …</a:t>
            </a:r>
          </a:p>
          <a:p>
            <a:pPr algn="just"/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A4F99-F749-6E2E-0B83-F6A9DC438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</a:t>
            </a:fld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9E9D35-4EAA-18D6-03F2-84E01992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06" y="3149600"/>
            <a:ext cx="3134551" cy="27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50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(30 minutes)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/>
              <a:t>-   design a TBL </a:t>
            </a:r>
            <a:r>
              <a:rPr lang="nl-BE" sz="2400" dirty="0" err="1"/>
              <a:t>activity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make </a:t>
            </a:r>
            <a:r>
              <a:rPr lang="nl-BE" sz="2400" i="1" dirty="0" err="1"/>
              <a:t>your</a:t>
            </a:r>
            <a:r>
              <a:rPr lang="nl-BE" sz="2400" dirty="0"/>
              <a:t> </a:t>
            </a:r>
            <a:r>
              <a:rPr lang="nl-BE" sz="2400" dirty="0" err="1"/>
              <a:t>students</a:t>
            </a:r>
            <a:r>
              <a:rPr lang="nl-BE" sz="2400" dirty="0"/>
              <a:t> </a:t>
            </a:r>
            <a:r>
              <a:rPr lang="nl-BE" sz="2400" dirty="0" err="1"/>
              <a:t>familiar</a:t>
            </a:r>
            <a:r>
              <a:rPr lang="nl-BE" sz="2400" dirty="0"/>
              <a:t> </a:t>
            </a:r>
            <a:r>
              <a:rPr lang="nl-BE" sz="2400" dirty="0" err="1"/>
              <a:t>with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concept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/>
              <a:t>-    </a:t>
            </a:r>
            <a:r>
              <a:rPr lang="nl-BE" sz="2400" dirty="0" err="1"/>
              <a:t>what</a:t>
            </a:r>
            <a:r>
              <a:rPr lang="nl-BE" sz="2400" dirty="0"/>
              <a:t> are </a:t>
            </a:r>
            <a:r>
              <a:rPr lang="nl-BE" sz="2400" dirty="0" err="1"/>
              <a:t>your</a:t>
            </a:r>
            <a:r>
              <a:rPr lang="nl-BE" sz="2400" dirty="0"/>
              <a:t> SMART </a:t>
            </a:r>
            <a:r>
              <a:rPr lang="nl-BE" sz="2400" dirty="0" err="1"/>
              <a:t>objectives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 err="1"/>
              <a:t>where</a:t>
            </a:r>
            <a:r>
              <a:rPr lang="nl-BE" sz="2400" dirty="0"/>
              <a:t> do </a:t>
            </a:r>
            <a:r>
              <a:rPr lang="nl-BE" sz="2400" dirty="0" err="1"/>
              <a:t>you</a:t>
            </a:r>
            <a:r>
              <a:rPr lang="nl-BE" sz="2400" dirty="0"/>
              <a:t> put </a:t>
            </a:r>
            <a:r>
              <a:rPr lang="nl-BE" sz="2400" dirty="0" err="1"/>
              <a:t>the</a:t>
            </a:r>
            <a:r>
              <a:rPr lang="nl-BE" sz="2400" dirty="0"/>
              <a:t> different building </a:t>
            </a:r>
            <a:r>
              <a:rPr lang="nl-BE" sz="2400" dirty="0" err="1"/>
              <a:t>blocks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>
                <a:sym typeface="Wingdings" panose="05000000000000000000" pitchFamily="2" charset="2"/>
              </a:rPr>
              <a:t> A </a:t>
            </a:r>
            <a:r>
              <a:rPr lang="nl-BE" sz="2400" dirty="0" err="1">
                <a:sym typeface="Wingdings" panose="05000000000000000000" pitchFamily="2" charset="2"/>
              </a:rPr>
              <a:t>filled</a:t>
            </a:r>
            <a:r>
              <a:rPr lang="nl-BE" sz="2400" dirty="0">
                <a:sym typeface="Wingdings" panose="05000000000000000000" pitchFamily="2" charset="2"/>
              </a:rPr>
              <a:t> in </a:t>
            </a:r>
            <a:r>
              <a:rPr lang="nl-BE" sz="2400" dirty="0" err="1">
                <a:sym typeface="Wingdings" panose="05000000000000000000" pitchFamily="2" charset="2"/>
              </a:rPr>
              <a:t>lesson</a:t>
            </a:r>
            <a:r>
              <a:rPr lang="nl-BE" sz="2400" dirty="0">
                <a:sym typeface="Wingdings" panose="05000000000000000000" pitchFamily="2" charset="2"/>
              </a:rPr>
              <a:t> plan template made </a:t>
            </a:r>
            <a:r>
              <a:rPr lang="nl-BE" sz="2400" dirty="0" err="1">
                <a:sym typeface="Wingdings" panose="05000000000000000000" pitchFamily="2" charset="2"/>
              </a:rPr>
              <a:t>by</a:t>
            </a:r>
            <a:r>
              <a:rPr lang="nl-BE" sz="2400" dirty="0">
                <a:sym typeface="Wingdings" panose="05000000000000000000" pitchFamily="2" charset="2"/>
              </a:rPr>
              <a:t> Jolien Smolders has been </a:t>
            </a:r>
            <a:r>
              <a:rPr lang="nl-BE" sz="2400" dirty="0" err="1">
                <a:sym typeface="Wingdings" panose="05000000000000000000" pitchFamily="2" charset="2"/>
              </a:rPr>
              <a:t>added</a:t>
            </a:r>
            <a:r>
              <a:rPr lang="nl-BE" sz="2400" dirty="0">
                <a:sym typeface="Wingdings" panose="05000000000000000000" pitchFamily="2" charset="2"/>
              </a:rPr>
              <a:t> </a:t>
            </a:r>
            <a:r>
              <a:rPr lang="nl-BE" sz="2400" dirty="0" err="1">
                <a:sym typeface="Wingdings" panose="05000000000000000000" pitchFamily="2" charset="2"/>
              </a:rPr>
              <a:t>to</a:t>
            </a:r>
            <a:r>
              <a:rPr lang="nl-BE" sz="2400" dirty="0">
                <a:sym typeface="Wingdings" panose="05000000000000000000" pitchFamily="2" charset="2"/>
              </a:rPr>
              <a:t> Teams</a:t>
            </a: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23798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COMMUNICATIVE SKILLS</a:t>
            </a:r>
            <a:endParaRPr dirty="0"/>
          </a:p>
        </p:txBody>
      </p:sp>
      <p:sp>
        <p:nvSpPr>
          <p:cNvPr id="146" name="Google Shape;146;p40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21</a:t>
            </a:fld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>
              <a:highlight>
                <a:schemeClr val="lt1"/>
              </a:highlight>
            </a:endParaRPr>
          </a:p>
        </p:txBody>
      </p:sp>
      <p:pic>
        <p:nvPicPr>
          <p:cNvPr id="148" name="Google Shape;148;p40" descr="Funny Quotes About Communication Skills. Quotes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7517" y="-22704"/>
            <a:ext cx="28575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0" descr="17+ best images about Pre-Writing &amp;amp; Handwriting on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7609" y="3377562"/>
            <a:ext cx="4261125" cy="319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Pre-, </a:t>
            </a:r>
            <a:r>
              <a:rPr lang="nl-BE" dirty="0" err="1"/>
              <a:t>while</a:t>
            </a:r>
            <a:r>
              <a:rPr lang="nl-BE" dirty="0"/>
              <a:t> &amp; post</a:t>
            </a:r>
            <a:endParaRPr dirty="0"/>
          </a:p>
        </p:txBody>
      </p:sp>
      <p:sp>
        <p:nvSpPr>
          <p:cNvPr id="164" name="Google Shape;164;p4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Handout</a:t>
            </a:r>
            <a:r>
              <a:rPr lang="nl-BE" dirty="0"/>
              <a:t>: check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purposes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pre-</a:t>
            </a:r>
            <a:r>
              <a:rPr lang="nl-BE" dirty="0" err="1"/>
              <a:t>phase</a:t>
            </a:r>
            <a:r>
              <a:rPr lang="nl-BE" dirty="0"/>
              <a:t>.</a:t>
            </a:r>
            <a:endParaRPr dirty="0"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 dirty="0" err="1"/>
              <a:t>indicate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poll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purpose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next </a:t>
            </a:r>
            <a:r>
              <a:rPr lang="nl-BE" dirty="0" err="1"/>
              <a:t>activities</a:t>
            </a:r>
            <a:r>
              <a:rPr lang="nl-BE" dirty="0"/>
              <a:t>/</a:t>
            </a:r>
            <a:r>
              <a:rPr lang="nl-BE" dirty="0" err="1"/>
              <a:t>instructions</a:t>
            </a:r>
            <a:r>
              <a:rPr lang="nl-BE" dirty="0"/>
              <a:t> fit.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dirty="0"/>
          </a:p>
        </p:txBody>
      </p:sp>
      <p:pic>
        <p:nvPicPr>
          <p:cNvPr id="165" name="Google Shape;16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613" y="4453367"/>
            <a:ext cx="8064500" cy="17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17460b99d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2617460b99d_0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g2617460b99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1581"/>
            <a:ext cx="12191999" cy="597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ff872b43d_0_10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/>
              <a:t>Pre-, while &amp; post</a:t>
            </a:r>
            <a:endParaRPr/>
          </a:p>
        </p:txBody>
      </p:sp>
      <p:sp>
        <p:nvSpPr>
          <p:cNvPr id="178" name="Google Shape;178;g18ff872b43d_0_10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 dirty="0" err="1"/>
              <a:t>Why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(</a:t>
            </a:r>
            <a:r>
              <a:rPr lang="nl-BE" dirty="0" err="1"/>
              <a:t>not</a:t>
            </a:r>
            <a:r>
              <a:rPr lang="nl-BE" dirty="0"/>
              <a:t>) </a:t>
            </a:r>
            <a:r>
              <a:rPr lang="nl-BE" dirty="0" err="1"/>
              <a:t>teach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way? </a:t>
            </a:r>
            <a:endParaRPr dirty="0"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change?</a:t>
            </a:r>
            <a:endParaRPr dirty="0"/>
          </a:p>
          <a:p>
            <a:pPr marL="91440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▪"/>
            </a:pPr>
            <a:r>
              <a:rPr lang="nl-BE" dirty="0"/>
              <a:t>TIME FRAME: 7’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b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D3EC71-3F4D-8A1D-7FC7-BF2DCA1B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3" y="2597994"/>
            <a:ext cx="10944300" cy="38038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 spcFirstLastPara="1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Strategy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modelling</a:t>
            </a:r>
            <a:endParaRPr lang="nl-BE"/>
          </a:p>
        </p:txBody>
      </p:sp>
      <p:sp>
        <p:nvSpPr>
          <p:cNvPr id="197" name="Slide Number Placeholder 2">
            <a:extLst>
              <a:ext uri="{FF2B5EF4-FFF2-40B4-BE49-F238E27FC236}">
                <a16:creationId xmlns:a16="http://schemas.microsoft.com/office/drawing/2014/main" id="{FC75D31A-56C9-2884-C7DD-7F27E238C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25</a:t>
            </a:fld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A1734F-4385-DD9B-2A46-BF5F872CB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087671"/>
            <a:ext cx="10944226" cy="3638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 Placeholder 1">
            <a:extLst>
              <a:ext uri="{FF2B5EF4-FFF2-40B4-BE49-F238E27FC236}">
                <a16:creationId xmlns:a16="http://schemas.microsoft.com/office/drawing/2014/main" id="{7E3285FA-4657-A71C-8EE2-0D6C8719C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26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183" name="Google Shape;183;p43"/>
          <p:cNvSpPr txBox="1">
            <a:spLocks noGrp="1"/>
          </p:cNvSpPr>
          <p:nvPr>
            <p:ph type="title"/>
          </p:nvPr>
        </p:nvSpPr>
        <p:spPr>
          <a:xfrm>
            <a:off x="6564313" y="620713"/>
            <a:ext cx="5003800" cy="1385085"/>
          </a:xfrm>
        </p:spPr>
        <p:txBody>
          <a:bodyPr spcFirstLastPara="1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Strategy</a:t>
            </a:r>
            <a:r>
              <a:rPr lang="nl-BE" dirty="0"/>
              <a:t> </a:t>
            </a:r>
            <a:r>
              <a:rPr lang="nl-BE" dirty="0" err="1"/>
              <a:t>use</a:t>
            </a:r>
            <a:endParaRPr lang="nl-BE"/>
          </a:p>
        </p:txBody>
      </p:sp>
      <p:sp>
        <p:nvSpPr>
          <p:cNvPr id="191" name="Content Placeholder 3">
            <a:extLst>
              <a:ext uri="{FF2B5EF4-FFF2-40B4-BE49-F238E27FC236}">
                <a16:creationId xmlns:a16="http://schemas.microsoft.com/office/drawing/2014/main" id="{2BBF7A49-338B-99BC-E265-CAD904DAE4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64313" y="2272145"/>
            <a:ext cx="5003800" cy="3965142"/>
          </a:xfrm>
        </p:spPr>
        <p:txBody>
          <a:bodyPr/>
          <a:lstStyle/>
          <a:p>
            <a:r>
              <a:rPr lang="en-US" dirty="0"/>
              <a:t>“Hyacinth’s most disastrous moments – Keeping Up Appearances”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https://www.youtube.com/watch?v=chvYMxi2OII</a:t>
            </a:r>
            <a:r>
              <a:rPr lang="en-US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7E29CF-3F6B-ED80-45C1-FAB736E9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90" r="22418" b="2"/>
          <a:stretch/>
        </p:blipFill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Accuracy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fluency</a:t>
            </a:r>
            <a:endParaRPr dirty="0"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Fluency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get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</a:t>
            </a:r>
            <a:r>
              <a:rPr lang="nl-BE" dirty="0" err="1"/>
              <a:t>across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dirty="0"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Accuracy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focus on correct </a:t>
            </a:r>
            <a:r>
              <a:rPr lang="nl-BE" dirty="0" err="1"/>
              <a:t>language</a:t>
            </a:r>
            <a:r>
              <a:rPr lang="nl-BE" dirty="0"/>
              <a:t> </a:t>
            </a:r>
            <a:r>
              <a:rPr lang="nl-BE" dirty="0" err="1"/>
              <a:t>use</a:t>
            </a:r>
            <a:endParaRPr dirty="0"/>
          </a:p>
        </p:txBody>
      </p:sp>
      <p:pic>
        <p:nvPicPr>
          <p:cNvPr id="185" name="Google Shape;18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6936" y="3315612"/>
            <a:ext cx="6011177" cy="324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4899" y="3315612"/>
            <a:ext cx="2591025" cy="2664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2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 Placeholder 1">
            <a:extLst>
              <a:ext uri="{FF2B5EF4-FFF2-40B4-BE49-F238E27FC236}">
                <a16:creationId xmlns:a16="http://schemas.microsoft.com/office/drawing/2014/main" id="{16955FC2-3350-6B3C-0AE2-5000DF49C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28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177" name="Google Shape;177;g18ff872b43d_0_103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</p:spPr>
        <p:txBody>
          <a:bodyPr spcFirstLastPara="1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/>
              <a:t>Pre-, while &amp; post</a:t>
            </a:r>
          </a:p>
        </p:txBody>
      </p:sp>
      <p:sp>
        <p:nvSpPr>
          <p:cNvPr id="185" name="Content Placeholder 3">
            <a:extLst>
              <a:ext uri="{FF2B5EF4-FFF2-40B4-BE49-F238E27FC236}">
                <a16:creationId xmlns:a16="http://schemas.microsoft.com/office/drawing/2014/main" id="{6DC70AFC-2C84-421C-E50C-D9A6C2024F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888" y="4857371"/>
            <a:ext cx="10934529" cy="1379915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What could you do after watching </a:t>
            </a:r>
            <a:r>
              <a:rPr lang="en-US" dirty="0"/>
              <a:t>“Hyacinth’s most disastrous moments – Keeping Up Appearances” video? Discuss with your </a:t>
            </a:r>
            <a:r>
              <a:rPr lang="en-US" dirty="0" err="1"/>
              <a:t>neighbour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AC5DDC-BC42-2FCC-F6FB-DD1E8B644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11" b="2"/>
          <a:stretch/>
        </p:blipFill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36899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6b347ed5d7_16_89"/>
          <p:cNvSpPr txBox="1">
            <a:spLocks noGrp="1"/>
          </p:cNvSpPr>
          <p:nvPr>
            <p:ph type="ctrTitle"/>
          </p:nvPr>
        </p:nvSpPr>
        <p:spPr>
          <a:xfrm>
            <a:off x="844549" y="1458912"/>
            <a:ext cx="1049443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2"/>
              </a:buClr>
              <a:buSzPts val="4900"/>
              <a:buFont typeface="Verdana"/>
              <a:buNone/>
            </a:pPr>
            <a:r>
              <a:rPr lang="nl-BE" sz="4900" b="1" i="0" u="none">
                <a:solidFill>
                  <a:srgbClr val="003D62"/>
                </a:solidFill>
                <a:latin typeface="Verdana"/>
                <a:ea typeface="Verdana"/>
                <a:cs typeface="Verdana"/>
                <a:sym typeface="Verdana"/>
              </a:rPr>
              <a:t>3. ELT building blocks</a:t>
            </a:r>
            <a:endParaRPr/>
          </a:p>
        </p:txBody>
      </p:sp>
      <p:sp>
        <p:nvSpPr>
          <p:cNvPr id="420" name="Google Shape;420;g16b347ed5d7_16_89"/>
          <p:cNvSpPr txBox="1">
            <a:spLocks noGrp="1"/>
          </p:cNvSpPr>
          <p:nvPr>
            <p:ph type="subTitle" idx="1"/>
          </p:nvPr>
        </p:nvSpPr>
        <p:spPr>
          <a:xfrm>
            <a:off x="844549" y="3173412"/>
            <a:ext cx="10494433" cy="284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2F"/>
              </a:buClr>
              <a:buSzPts val="2000"/>
              <a:buFont typeface="Verdana"/>
              <a:buChar char="•"/>
            </a:pPr>
            <a:r>
              <a:rPr lang="nl-BE" sz="2000" b="0" i="0" u="none">
                <a:solidFill>
                  <a:srgbClr val="7E002F"/>
                </a:solidFill>
                <a:latin typeface="Verdana"/>
                <a:ea typeface="Verdana"/>
                <a:cs typeface="Verdana"/>
                <a:sym typeface="Verdana"/>
              </a:rPr>
              <a:t>Shallow vs deep end approach to learning: home reading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E002F"/>
              </a:buClr>
              <a:buSzPts val="2000"/>
              <a:buFont typeface="Verdana"/>
              <a:buChar char="•"/>
            </a:pPr>
            <a:r>
              <a:rPr lang="nl-BE" sz="2000" b="0" i="0" u="none">
                <a:solidFill>
                  <a:srgbClr val="7E002F"/>
                </a:solidFill>
                <a:latin typeface="Verdana"/>
                <a:ea typeface="Verdana"/>
                <a:cs typeface="Verdana"/>
                <a:sym typeface="Verdana"/>
              </a:rPr>
              <a:t>Questions for reflection: </a:t>
            </a:r>
            <a:endParaRPr/>
          </a:p>
        </p:txBody>
      </p:sp>
      <p:pic>
        <p:nvPicPr>
          <p:cNvPr id="421" name="Google Shape;421;g16b347ed5d7_16_89" descr="Afbeeldingsresultaat voor why teach like th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70" y="461319"/>
            <a:ext cx="11574162" cy="616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015946-E063-E789-8C38-5E18BDA7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/>
                <a:ea typeface="Verdana"/>
                <a:cs typeface="Calibri"/>
              </a:rPr>
              <a:t>By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the</a:t>
            </a:r>
            <a:r>
              <a:rPr lang="nl-NL" dirty="0">
                <a:latin typeface="Calibri"/>
                <a:ea typeface="Verdana"/>
                <a:cs typeface="Calibri"/>
              </a:rPr>
              <a:t> end of </a:t>
            </a:r>
            <a:r>
              <a:rPr lang="nl-NL" dirty="0" err="1">
                <a:latin typeface="Calibri"/>
                <a:ea typeface="Verdana"/>
                <a:cs typeface="Calibri"/>
              </a:rPr>
              <a:t>day</a:t>
            </a:r>
            <a:r>
              <a:rPr lang="nl-NL" dirty="0">
                <a:latin typeface="Calibri"/>
                <a:ea typeface="Verdana"/>
                <a:cs typeface="Calibri"/>
              </a:rPr>
              <a:t> 1 </a:t>
            </a:r>
            <a:r>
              <a:rPr lang="nl-NL" dirty="0" err="1">
                <a:latin typeface="Calibri"/>
                <a:ea typeface="Verdana"/>
                <a:cs typeface="Calibri"/>
              </a:rPr>
              <a:t>you</a:t>
            </a:r>
            <a:r>
              <a:rPr lang="nl-NL" dirty="0">
                <a:latin typeface="Calibri"/>
                <a:ea typeface="Verdana"/>
                <a:cs typeface="Calibri"/>
              </a:rPr>
              <a:t> </a:t>
            </a:r>
            <a:r>
              <a:rPr lang="nl-NL" dirty="0" err="1">
                <a:latin typeface="Calibri"/>
                <a:ea typeface="Verdana"/>
                <a:cs typeface="Calibri"/>
              </a:rPr>
              <a:t>can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4C3253C-67E2-5849-384F-D2E0B44D4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lvl="1" algn="just"/>
            <a:r>
              <a:rPr lang="en-US" b="0" dirty="0"/>
              <a:t>See the merits of task-based learning</a:t>
            </a:r>
          </a:p>
          <a:p>
            <a:pPr lvl="1" algn="just"/>
            <a:endParaRPr lang="en-US" b="0" dirty="0"/>
          </a:p>
          <a:p>
            <a:pPr lvl="1" algn="just"/>
            <a:r>
              <a:rPr lang="en-US" b="0" dirty="0"/>
              <a:t>Identify and juggle the E-S-A building blocks</a:t>
            </a:r>
          </a:p>
          <a:p>
            <a:pPr lvl="1" algn="just"/>
            <a:endParaRPr lang="en-US" b="0" dirty="0"/>
          </a:p>
          <a:p>
            <a:pPr lvl="1" algn="just"/>
            <a:r>
              <a:rPr lang="en-US" dirty="0"/>
              <a:t>Formulate SMART learning goals</a:t>
            </a:r>
          </a:p>
          <a:p>
            <a:pPr marL="361940" lvl="1" indent="0" algn="just">
              <a:buNone/>
            </a:pPr>
            <a:endParaRPr lang="en-US" dirty="0"/>
          </a:p>
          <a:p>
            <a:pPr lvl="1" algn="just"/>
            <a:r>
              <a:rPr lang="en-US" b="0" dirty="0"/>
              <a:t>Come up with your own task-based lesson idea(s)</a:t>
            </a:r>
          </a:p>
          <a:p>
            <a:pPr algn="just"/>
            <a:endParaRPr lang="en-US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A4F99-F749-6E2E-0B83-F6A9DC438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9512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6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Participation &amp; motivation</a:t>
            </a:r>
            <a:endParaRPr/>
          </a:p>
        </p:txBody>
      </p:sp>
      <p:sp>
        <p:nvSpPr>
          <p:cNvPr id="256" name="Google Shape;256;p56"/>
          <p:cNvSpPr txBox="1">
            <a:spLocks noGrp="1"/>
          </p:cNvSpPr>
          <p:nvPr>
            <p:ph type="body" idx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57" name="Google Shape;257;p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4367" b="24368"/>
          <a:stretch/>
        </p:blipFill>
        <p:spPr>
          <a:xfrm>
            <a:off x="623888" y="620713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258" name="Google Shape;25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0804" y="3770888"/>
            <a:ext cx="4017612" cy="290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What do you notice?</a:t>
            </a:r>
            <a:endParaRPr/>
          </a:p>
        </p:txBody>
      </p:sp>
      <p:sp>
        <p:nvSpPr>
          <p:cNvPr id="264" name="Google Shape;264;p5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nl-BE" dirty="0" err="1"/>
              <a:t>What</a:t>
            </a:r>
            <a:r>
              <a:rPr lang="nl-BE" dirty="0"/>
              <a:t> do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notice</a:t>
            </a:r>
            <a:r>
              <a:rPr lang="nl-BE" dirty="0"/>
              <a:t> </a:t>
            </a:r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watch</a:t>
            </a:r>
            <a:r>
              <a:rPr lang="nl-BE" dirty="0"/>
              <a:t> these </a:t>
            </a:r>
            <a:r>
              <a:rPr lang="nl-BE" dirty="0" err="1"/>
              <a:t>students</a:t>
            </a:r>
            <a:r>
              <a:rPr lang="nl-BE" dirty="0"/>
              <a:t>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nl-BE" dirty="0" err="1"/>
              <a:t>Compare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a partner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discuss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causes</a:t>
            </a:r>
            <a:r>
              <a:rPr lang="nl-BE" dirty="0"/>
              <a:t>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nl-BE" dirty="0"/>
              <a:t>TIMEFRAME = 5 minutes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dirty="0"/>
          </a:p>
        </p:txBody>
      </p:sp>
      <p:pic>
        <p:nvPicPr>
          <p:cNvPr id="265" name="Google Shape;26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4074" y="0"/>
            <a:ext cx="1268078" cy="126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734149d4f_0_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Your opinion</a:t>
            </a:r>
            <a:endParaRPr/>
          </a:p>
        </p:txBody>
      </p:sp>
      <p:sp>
        <p:nvSpPr>
          <p:cNvPr id="271" name="Google Shape;271;gf734149d4f_0_1"/>
          <p:cNvSpPr txBox="1">
            <a:spLocks noGrp="1"/>
          </p:cNvSpPr>
          <p:nvPr>
            <p:ph type="sldNum" idx="12"/>
          </p:nvPr>
        </p:nvSpPr>
        <p:spPr>
          <a:xfrm>
            <a:off x="8923493" y="6339173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nl-BE"/>
              <a:t>32</a:t>
            </a:fld>
            <a:endParaRPr/>
          </a:p>
        </p:txBody>
      </p:sp>
      <p:sp>
        <p:nvSpPr>
          <p:cNvPr id="272" name="Google Shape;272;gf734149d4f_0_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273" name="Google Shape;273;gf734149d4f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86" y="1475044"/>
            <a:ext cx="10296159" cy="479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5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280" name="Google Shape;28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8540" y="1700634"/>
            <a:ext cx="8394920" cy="345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Participation</a:t>
            </a:r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207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Provide a safe learning environment:</a:t>
            </a:r>
            <a:endParaRPr/>
          </a:p>
          <a:p>
            <a:pPr marL="977900" lvl="1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building a connection</a:t>
            </a:r>
            <a:endParaRPr/>
          </a:p>
          <a:p>
            <a:pPr marL="977900" lvl="1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positive remarks and feedback</a:t>
            </a:r>
            <a:endParaRPr>
              <a:solidFill>
                <a:schemeClr val="dk2"/>
              </a:solidFill>
            </a:endParaRPr>
          </a:p>
          <a:p>
            <a:pPr marL="5207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Engage your students:</a:t>
            </a:r>
            <a:endParaRPr/>
          </a:p>
          <a:p>
            <a:pPr marL="977900" lvl="1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spark interest: topic, learning content, goals</a:t>
            </a:r>
            <a:endParaRPr/>
          </a:p>
          <a:p>
            <a:pPr marL="977900" lvl="1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▪"/>
            </a:pPr>
            <a:r>
              <a:rPr lang="nl-BE">
                <a:solidFill>
                  <a:schemeClr val="dk2"/>
                </a:solidFill>
              </a:rPr>
              <a:t>how can you tell your students are engaged?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Participation</a:t>
            </a:r>
            <a:endParaRPr/>
          </a:p>
        </p:txBody>
      </p:sp>
      <p:sp>
        <p:nvSpPr>
          <p:cNvPr id="298" name="Google Shape;298;p6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14350" lvl="0" indent="-514350" algn="l" rtl="0">
              <a:lnSpc>
                <a:spcPct val="200000"/>
              </a:lnSpc>
              <a:spcBef>
                <a:spcPts val="52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Communicate SMART learning goals</a:t>
            </a:r>
            <a:endParaRPr/>
          </a:p>
          <a:p>
            <a:pPr marL="800100" lvl="1" indent="-342900" algn="l" rtl="0">
              <a:lnSpc>
                <a:spcPct val="200000"/>
              </a:lnSpc>
              <a:spcBef>
                <a:spcPts val="52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Why do we need to study this?</a:t>
            </a:r>
            <a:endParaRPr/>
          </a:p>
          <a:p>
            <a:pPr marL="800100" lvl="1" indent="-342900" algn="l" rtl="0">
              <a:lnSpc>
                <a:spcPct val="200000"/>
              </a:lnSpc>
              <a:spcBef>
                <a:spcPts val="520"/>
              </a:spcBef>
              <a:spcAft>
                <a:spcPts val="0"/>
              </a:spcAft>
              <a:buSzPts val="1800"/>
              <a:buChar char="▪"/>
            </a:pPr>
            <a:r>
              <a:rPr lang="nl-BE"/>
              <a:t>TBLT</a:t>
            </a:r>
            <a:endParaRPr/>
          </a:p>
          <a:p>
            <a:pPr marL="514350" lvl="0" indent="-514350" algn="l" rtl="0">
              <a:lnSpc>
                <a:spcPct val="200000"/>
              </a:lnSpc>
              <a:spcBef>
                <a:spcPts val="52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Choose good lesson materials</a:t>
            </a:r>
            <a:endParaRPr/>
          </a:p>
          <a:p>
            <a:pPr marL="514350" lvl="0" indent="-514350" algn="l" rtl="0">
              <a:lnSpc>
                <a:spcPct val="200000"/>
              </a:lnSpc>
              <a:spcBef>
                <a:spcPts val="520"/>
              </a:spcBef>
              <a:spcAft>
                <a:spcPts val="0"/>
              </a:spcAft>
              <a:buSzPts val="2100"/>
              <a:buFont typeface="Arial"/>
              <a:buAutoNum type="arabicPeriod"/>
            </a:pPr>
            <a:r>
              <a:rPr lang="nl-BE"/>
              <a:t>Use suitable teaching methods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299" name="Google Shape;29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069" y="2215361"/>
            <a:ext cx="2908044" cy="338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Time for action!</a:t>
            </a:r>
            <a:endParaRPr/>
          </a:p>
        </p:txBody>
      </p:sp>
      <p:sp>
        <p:nvSpPr>
          <p:cNvPr id="292" name="Google Shape;292;p6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Check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participation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lesson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ideas</a:t>
            </a:r>
            <a:r>
              <a:rPr lang="nl-BE" dirty="0">
                <a:sym typeface="Wingdings" panose="05000000000000000000" pitchFamily="2" charset="2"/>
              </a:rPr>
              <a:t> </a:t>
            </a:r>
          </a:p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r>
              <a:rPr lang="nl-BE" dirty="0" err="1">
                <a:sym typeface="Wingdings" panose="05000000000000000000" pitchFamily="2" charset="2"/>
              </a:rPr>
              <a:t>Discuss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with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your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group</a:t>
            </a:r>
            <a:r>
              <a:rPr lang="nl-BE" dirty="0">
                <a:sym typeface="Wingdings" panose="05000000000000000000" pitchFamily="2" charset="2"/>
              </a:rPr>
              <a:t> members </a:t>
            </a:r>
            <a:r>
              <a:rPr lang="nl-BE" dirty="0" err="1">
                <a:sym typeface="Wingdings" panose="05000000000000000000" pitchFamily="2" charset="2"/>
              </a:rPr>
              <a:t>how</a:t>
            </a:r>
            <a:r>
              <a:rPr lang="nl-BE" dirty="0">
                <a:sym typeface="Wingdings" panose="05000000000000000000" pitchFamily="2" charset="2"/>
              </a:rPr>
              <a:t> these </a:t>
            </a:r>
            <a:r>
              <a:rPr lang="nl-BE" dirty="0" err="1">
                <a:sym typeface="Wingdings" panose="05000000000000000000" pitchFamily="2" charset="2"/>
              </a:rPr>
              <a:t>ideas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improve</a:t>
            </a:r>
            <a:r>
              <a:rPr lang="nl-BE" dirty="0">
                <a:sym typeface="Wingdings" panose="05000000000000000000" pitchFamily="2" charset="2"/>
              </a:rPr>
              <a:t> student </a:t>
            </a:r>
            <a:r>
              <a:rPr lang="nl-BE" dirty="0" err="1">
                <a:sym typeface="Wingdings" panose="05000000000000000000" pitchFamily="2" charset="2"/>
              </a:rPr>
              <a:t>participation</a:t>
            </a:r>
            <a:r>
              <a:rPr lang="nl-BE" dirty="0">
                <a:sym typeface="Wingdings" panose="05000000000000000000" pitchFamily="2" charset="2"/>
              </a:rPr>
              <a:t> </a:t>
            </a:r>
          </a:p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endParaRPr lang="nl-BE" dirty="0">
              <a:sym typeface="Wingdings" panose="05000000000000000000" pitchFamily="2" charset="2"/>
            </a:endParaRPr>
          </a:p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Pick a </a:t>
            </a:r>
            <a:r>
              <a:rPr lang="nl-BE" dirty="0" err="1">
                <a:sym typeface="Wingdings" panose="05000000000000000000" pitchFamily="2" charset="2"/>
              </a:rPr>
              <a:t>group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favourite</a:t>
            </a:r>
            <a:r>
              <a:rPr lang="nl-BE" dirty="0">
                <a:sym typeface="Wingdings" panose="05000000000000000000" pitchFamily="2" charset="2"/>
              </a:rPr>
              <a:t> 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28" y="3006970"/>
            <a:ext cx="3300394" cy="3564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21" y="4276250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2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62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306" name="Google Shape;30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146" y="1661007"/>
            <a:ext cx="8065707" cy="353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INCREASE PARTICIPATION</a:t>
            </a:r>
            <a:endParaRPr/>
          </a:p>
        </p:txBody>
      </p:sp>
      <p:sp>
        <p:nvSpPr>
          <p:cNvPr id="318" name="Google Shape;318;p64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Personalisation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Self-expression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Creative (new) language use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Choice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Get ‘em moving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TIPS ‘n TRICKS</a:t>
            </a:r>
            <a:endParaRPr b="0"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5082321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Competition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Pictures / video clips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Student responsibility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Organisation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sp>
        <p:nvSpPr>
          <p:cNvPr id="325" name="Google Shape;325;p65"/>
          <p:cNvSpPr txBox="1"/>
          <p:nvPr/>
        </p:nvSpPr>
        <p:spPr>
          <a:xfrm>
            <a:off x="5846885" y="1679331"/>
            <a:ext cx="5653453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the whole class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Rewards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aids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Measurable success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 txBox="1">
            <a:spLocks noGrp="1"/>
          </p:cNvSpPr>
          <p:nvPr>
            <p:ph type="title"/>
          </p:nvPr>
        </p:nvSpPr>
        <p:spPr>
          <a:xfrm>
            <a:off x="623887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Identify the building blocks!</a:t>
            </a:r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body" idx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08108"/>
              <a:buNone/>
            </a:pPr>
            <a:r>
              <a:rPr lang="nl-BE" dirty="0"/>
              <a:t>E = stand up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08108"/>
              <a:buNone/>
            </a:pPr>
            <a:r>
              <a:rPr lang="nl-BE" dirty="0"/>
              <a:t>S = </a:t>
            </a:r>
            <a:r>
              <a:rPr lang="nl-BE" dirty="0" err="1"/>
              <a:t>thinker’s</a:t>
            </a:r>
            <a:r>
              <a:rPr lang="nl-BE" dirty="0"/>
              <a:t> pose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08108"/>
              <a:buNone/>
            </a:pPr>
            <a:r>
              <a:rPr lang="nl-BE" dirty="0"/>
              <a:t>A = </a:t>
            </a:r>
            <a:r>
              <a:rPr lang="nl-BE" dirty="0" err="1"/>
              <a:t>raise</a:t>
            </a:r>
            <a:r>
              <a:rPr lang="nl-BE" dirty="0"/>
              <a:t> </a:t>
            </a:r>
            <a:r>
              <a:rPr lang="nl-BE" dirty="0" err="1"/>
              <a:t>your</a:t>
            </a:r>
            <a:r>
              <a:rPr lang="nl-BE" dirty="0"/>
              <a:t> hand</a:t>
            </a:r>
            <a:endParaRPr dirty="0"/>
          </a:p>
        </p:txBody>
      </p:sp>
      <p:pic>
        <p:nvPicPr>
          <p:cNvPr id="112" name="Google Shape;112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595" b="19595"/>
          <a:stretch/>
        </p:blipFill>
        <p:spPr>
          <a:xfrm>
            <a:off x="623888" y="620713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MOTIVATION</a:t>
            </a:r>
            <a:endParaRPr/>
          </a:p>
        </p:txBody>
      </p:sp>
      <p:sp>
        <p:nvSpPr>
          <p:cNvPr id="331" name="Google Shape;331;p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332" name="Google Shape;33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5092" y="160573"/>
            <a:ext cx="6354275" cy="6199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How?</a:t>
            </a:r>
            <a:endParaRPr/>
          </a:p>
        </p:txBody>
      </p:sp>
      <p:sp>
        <p:nvSpPr>
          <p:cNvPr id="338" name="Google Shape;338;p6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Collaboration and cooperative learning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Sense of achievement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A means to an end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Fun challenge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Incomplete pattern</a:t>
            </a:r>
            <a:endParaRPr/>
          </a:p>
        </p:txBody>
      </p:sp>
      <p:pic>
        <p:nvPicPr>
          <p:cNvPr id="339" name="Google Shape;33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2914" y="1577009"/>
            <a:ext cx="3865199" cy="384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How?</a:t>
            </a:r>
            <a:endParaRPr/>
          </a:p>
        </p:txBody>
      </p:sp>
      <p:sp>
        <p:nvSpPr>
          <p:cNvPr id="345" name="Google Shape;345;p6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Confidence and positivity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Feasibility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Growth mindset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/>
              <a:t>No unfinished business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None/>
            </a:pPr>
            <a:endParaRPr/>
          </a:p>
        </p:txBody>
      </p:sp>
      <p:pic>
        <p:nvPicPr>
          <p:cNvPr id="346" name="Google Shape;34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5964" y="1577009"/>
            <a:ext cx="2591025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Time for action!</a:t>
            </a:r>
            <a:endParaRPr/>
          </a:p>
        </p:txBody>
      </p:sp>
      <p:sp>
        <p:nvSpPr>
          <p:cNvPr id="292" name="Google Shape;292;p6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Check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motivation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lesson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ideas</a:t>
            </a:r>
            <a:r>
              <a:rPr lang="nl-BE" dirty="0">
                <a:sym typeface="Wingdings" panose="05000000000000000000" pitchFamily="2" charset="2"/>
              </a:rPr>
              <a:t>. </a:t>
            </a:r>
            <a:r>
              <a:rPr lang="nl-BE" dirty="0" err="1">
                <a:sym typeface="Wingdings" panose="05000000000000000000" pitchFamily="2" charset="2"/>
              </a:rPr>
              <a:t>Discuss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with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your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group</a:t>
            </a:r>
            <a:r>
              <a:rPr lang="nl-BE" dirty="0">
                <a:sym typeface="Wingdings" panose="05000000000000000000" pitchFamily="2" charset="2"/>
              </a:rPr>
              <a:t> members </a:t>
            </a:r>
            <a:r>
              <a:rPr lang="nl-BE" dirty="0" err="1">
                <a:sym typeface="Wingdings" panose="05000000000000000000" pitchFamily="2" charset="2"/>
              </a:rPr>
              <a:t>how</a:t>
            </a:r>
            <a:r>
              <a:rPr lang="nl-BE" dirty="0">
                <a:sym typeface="Wingdings" panose="05000000000000000000" pitchFamily="2" charset="2"/>
              </a:rPr>
              <a:t> these </a:t>
            </a:r>
            <a:r>
              <a:rPr lang="nl-BE" dirty="0" err="1">
                <a:sym typeface="Wingdings" panose="05000000000000000000" pitchFamily="2" charset="2"/>
              </a:rPr>
              <a:t>ideas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improve</a:t>
            </a:r>
            <a:r>
              <a:rPr lang="nl-BE" dirty="0">
                <a:sym typeface="Wingdings" panose="05000000000000000000" pitchFamily="2" charset="2"/>
              </a:rPr>
              <a:t> student </a:t>
            </a:r>
            <a:r>
              <a:rPr lang="nl-BE" dirty="0" err="1">
                <a:sym typeface="Wingdings" panose="05000000000000000000" pitchFamily="2" charset="2"/>
              </a:rPr>
              <a:t>motivation</a:t>
            </a:r>
            <a:r>
              <a:rPr lang="nl-BE" dirty="0">
                <a:sym typeface="Wingdings" panose="05000000000000000000" pitchFamily="2" charset="2"/>
              </a:rPr>
              <a:t> </a:t>
            </a:r>
          </a:p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endParaRPr lang="nl-BE" dirty="0">
              <a:sym typeface="Wingdings" panose="05000000000000000000" pitchFamily="2" charset="2"/>
            </a:endParaRPr>
          </a:p>
          <a:p>
            <a:pPr marL="68580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Pick a </a:t>
            </a:r>
            <a:r>
              <a:rPr lang="nl-BE" dirty="0" err="1">
                <a:sym typeface="Wingdings" panose="05000000000000000000" pitchFamily="2" charset="2"/>
              </a:rPr>
              <a:t>group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favourite</a:t>
            </a:r>
            <a:r>
              <a:rPr lang="nl-BE" dirty="0">
                <a:sym typeface="Wingdings" panose="05000000000000000000" pitchFamily="2" charset="2"/>
              </a:rPr>
              <a:t> 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21" y="4276250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992" y="3206455"/>
            <a:ext cx="4010025" cy="30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8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(</a:t>
            </a:r>
            <a:r>
              <a:rPr lang="nl-BE" dirty="0" err="1"/>
              <a:t>write</a:t>
            </a:r>
            <a:r>
              <a:rPr lang="nl-BE" dirty="0"/>
              <a:t> down </a:t>
            </a:r>
            <a:r>
              <a:rPr lang="nl-BE" dirty="0" err="1"/>
              <a:t>ideas</a:t>
            </a:r>
            <a:r>
              <a:rPr lang="nl-BE" dirty="0"/>
              <a:t>)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/>
              <a:t>-   How do </a:t>
            </a:r>
            <a:r>
              <a:rPr lang="nl-BE" sz="2400" dirty="0" err="1"/>
              <a:t>you</a:t>
            </a:r>
            <a:r>
              <a:rPr lang="nl-BE" sz="2400" dirty="0"/>
              <a:t> train </a:t>
            </a:r>
            <a:r>
              <a:rPr lang="nl-BE" sz="2400" dirty="0" err="1"/>
              <a:t>your</a:t>
            </a:r>
            <a:r>
              <a:rPr lang="nl-BE" sz="2400" dirty="0"/>
              <a:t> teacher trainees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learn</a:t>
            </a:r>
            <a:r>
              <a:rPr lang="nl-BE" sz="2400" dirty="0"/>
              <a:t> 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motivate</a:t>
            </a:r>
            <a:r>
              <a:rPr lang="nl-BE" sz="2400" dirty="0"/>
              <a:t> </a:t>
            </a:r>
            <a:r>
              <a:rPr lang="nl-BE" sz="2400" dirty="0" err="1"/>
              <a:t>their</a:t>
            </a:r>
            <a:r>
              <a:rPr lang="nl-BE" sz="2400" dirty="0"/>
              <a:t> </a:t>
            </a:r>
            <a:r>
              <a:rPr lang="nl-BE" sz="2400" dirty="0" err="1"/>
              <a:t>pupils</a:t>
            </a:r>
            <a:r>
              <a:rPr lang="nl-BE" sz="2400" dirty="0"/>
              <a:t> / 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make </a:t>
            </a:r>
            <a:r>
              <a:rPr lang="nl-BE" sz="2400" dirty="0" err="1"/>
              <a:t>them</a:t>
            </a:r>
            <a:r>
              <a:rPr lang="nl-BE" sz="2400" dirty="0"/>
              <a:t> </a:t>
            </a:r>
            <a:r>
              <a:rPr lang="nl-BE" sz="2400" dirty="0" err="1"/>
              <a:t>participate</a:t>
            </a:r>
            <a:r>
              <a:rPr lang="nl-BE" sz="2400" dirty="0"/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/>
              <a:t>How are </a:t>
            </a:r>
            <a:r>
              <a:rPr lang="nl-BE" sz="2400" dirty="0" err="1"/>
              <a:t>you</a:t>
            </a:r>
            <a:r>
              <a:rPr lang="nl-BE" sz="2400" dirty="0"/>
              <a:t> teaching </a:t>
            </a:r>
            <a:r>
              <a:rPr lang="nl-BE" sz="2400" dirty="0" err="1"/>
              <a:t>them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reading? How does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differ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what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have </a:t>
            </a:r>
            <a:r>
              <a:rPr lang="nl-BE" sz="2400" dirty="0" err="1"/>
              <a:t>heard</a:t>
            </a:r>
            <a:r>
              <a:rPr lang="nl-BE" sz="2400" dirty="0"/>
              <a:t> </a:t>
            </a:r>
            <a:r>
              <a:rPr lang="nl-BE" sz="2400" dirty="0" err="1"/>
              <a:t>today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/>
              <a:t>How are </a:t>
            </a:r>
            <a:r>
              <a:rPr lang="nl-BE" sz="2400" dirty="0" err="1"/>
              <a:t>you</a:t>
            </a:r>
            <a:r>
              <a:rPr lang="nl-BE" sz="2400" dirty="0"/>
              <a:t> teaching </a:t>
            </a:r>
            <a:r>
              <a:rPr lang="nl-BE" sz="2400" dirty="0" err="1"/>
              <a:t>them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</a:t>
            </a:r>
            <a:r>
              <a:rPr lang="nl-BE" sz="2400" dirty="0" err="1"/>
              <a:t>listening</a:t>
            </a:r>
            <a:r>
              <a:rPr lang="nl-BE" sz="2400" dirty="0"/>
              <a:t>? How does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differ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what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have </a:t>
            </a:r>
            <a:r>
              <a:rPr lang="nl-BE" sz="2400" dirty="0" err="1"/>
              <a:t>heard</a:t>
            </a:r>
            <a:r>
              <a:rPr lang="nl-BE" sz="2400" dirty="0"/>
              <a:t> </a:t>
            </a:r>
            <a:r>
              <a:rPr lang="nl-BE" sz="2400" dirty="0" err="1"/>
              <a:t>today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20481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nl-BE"/>
              <a:t>Teaching listening skills</a:t>
            </a:r>
            <a:endParaRPr/>
          </a:p>
        </p:txBody>
      </p:sp>
      <p:sp>
        <p:nvSpPr>
          <p:cNvPr id="66" name="Google Shape;66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fb3973b1b_1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77" name="Google Shape;77;g20fb3973b1b_1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u="sng" dirty="0">
                <a:solidFill>
                  <a:schemeClr val="hlink"/>
                </a:solidFill>
                <a:hlinkClick r:id="rId3"/>
              </a:rPr>
              <a:t>https://www.youtube.com/watch?v=WeM984dk220</a:t>
            </a:r>
            <a:r>
              <a:rPr lang="nl-BE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766ce8635_1_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Exploration assignment</a:t>
            </a:r>
            <a:endParaRPr/>
          </a:p>
        </p:txBody>
      </p:sp>
      <p:sp>
        <p:nvSpPr>
          <p:cNvPr id="83" name="Google Shape;83;g10766ce8635_1_3"/>
          <p:cNvSpPr txBox="1">
            <a:spLocks noGrp="1"/>
          </p:cNvSpPr>
          <p:nvPr>
            <p:ph type="body" idx="1"/>
          </p:nvPr>
        </p:nvSpPr>
        <p:spPr>
          <a:xfrm>
            <a:off x="623872" y="1577000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84" name="Google Shape;84;g10766ce8635_1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225" y="1783900"/>
            <a:ext cx="6772275" cy="37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766ce8635_2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Reasons for teaching listening? </a:t>
            </a:r>
            <a:endParaRPr/>
          </a:p>
        </p:txBody>
      </p:sp>
      <p:sp>
        <p:nvSpPr>
          <p:cNvPr id="97" name="Google Shape;97;g10766ce8635_2_0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explore different varieties and accents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realize the value of listening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acquire language subconsciously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learn to listen for a variety of purposes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to practise an academic skill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fb3973b1b_1_1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10" name="Google Shape;110;g20fb3973b1b_1_11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g20fb3973b1b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281" y="1266600"/>
            <a:ext cx="9388445" cy="52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1.</a:t>
            </a:r>
            <a:endParaRPr/>
          </a:p>
        </p:txBody>
      </p:sp>
      <p:sp>
        <p:nvSpPr>
          <p:cNvPr id="118" name="Google Shape;118;p3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19" name="Google Shape;119;p37" descr="https://lh3.googleusercontent.com/yBocV7Cw6l8Mj3in7FjZOmdMBbosp7DzXBf7RuwvJCXk31Kviko8UNV-6e4RWeAh6g2sC4pGjtFpxyQn2KeX4VJOpFA8B-tczmplt5CKvDBLtdsV_mTLtXfBw-ab6BqBOP9tVIxYf2-Oe714bczvWtJm8AICwUoO-KGA3W_ZtSfcOYNx52CxOMMWXa41eaMRR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512" y="620714"/>
            <a:ext cx="4081205" cy="5699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fb3973b1b_1_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17" name="Google Shape;117;g20fb3973b1b_1_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How do you open the car door when you get out of the car?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Do you always check for other traffic users/obstacles?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Have you ever cycled into an opening car door?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What happens to the cyclist when a car door suddenly opens?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fb3973b1b_1_1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Let’s do the Dutch reach!</a:t>
            </a:r>
            <a:endParaRPr/>
          </a:p>
        </p:txBody>
      </p:sp>
      <p:sp>
        <p:nvSpPr>
          <p:cNvPr id="123" name="Google Shape;123;g20fb3973b1b_1_1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g20fb3973b1b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275" y="1009725"/>
            <a:ext cx="6295724" cy="584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fb3973b1b_1_2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0fb3973b1b_1_23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g20fb3973b1b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825" y="504825"/>
            <a:ext cx="5848350" cy="58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7d3563c7a_0_1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Guidelines for teaching listening </a:t>
            </a:r>
            <a:endParaRPr/>
          </a:p>
        </p:txBody>
      </p:sp>
      <p:sp>
        <p:nvSpPr>
          <p:cNvPr id="137" name="Google Shape;137;g107d3563c7a_0_11"/>
          <p:cNvSpPr txBox="1">
            <a:spLocks noGrp="1"/>
          </p:cNvSpPr>
          <p:nvPr>
            <p:ph type="body" idx="1"/>
          </p:nvPr>
        </p:nvSpPr>
        <p:spPr>
          <a:xfrm>
            <a:off x="623875" y="1577000"/>
            <a:ext cx="9077400" cy="3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/>
              <a:t>Tips and tricks: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promote student interaction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differentiation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listening rounds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video vs audio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pre, while and post</a:t>
            </a:r>
            <a:endParaRPr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-BE"/>
              <a:t>vary listening activities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/>
          </a:p>
        </p:txBody>
      </p:sp>
      <p:pic>
        <p:nvPicPr>
          <p:cNvPr id="138" name="Google Shape;138;g107d3563c7a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8425" y="1676425"/>
            <a:ext cx="5324475" cy="26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fb3973b1b_1_2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0fb3973b1b_1_2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g20fb3973b1b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50"/>
            <a:ext cx="12191999" cy="68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fb3973b1b_1_3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Listening rounds</a:t>
            </a:r>
            <a:endParaRPr/>
          </a:p>
        </p:txBody>
      </p:sp>
      <p:sp>
        <p:nvSpPr>
          <p:cNvPr id="151" name="Google Shape;151;g20fb3973b1b_1_3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Round 1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main information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one specific piece of information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Subsequent rounds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more specific information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specific language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listening strategies: using context to understand etc.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Always from GLOBAL to SPECIFIC.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Never listen with the transcript in the first round!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fdc59d8d3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Pre-while-post</a:t>
            </a:r>
            <a:endParaRPr/>
          </a:p>
        </p:txBody>
      </p:sp>
      <p:sp>
        <p:nvSpPr>
          <p:cNvPr id="157" name="Google Shape;157;g20fdc59d8d3_0_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Pre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maximum student input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predictions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? essential vocabulary?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While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all kinds of questions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NOT TOO MUCH WRITING 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Post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student interaction with text materials and each other, reflection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dc59d8d3_0_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63" name="Google Shape;163;g20fdc59d8d3_0_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accent3"/>
                </a:solidFill>
              </a:rPr>
              <a:t>Listening for gist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1 question!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Where do these friends decide to go this evening?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What is the speaker’s main aim? </a:t>
            </a:r>
            <a:br>
              <a:rPr lang="nl-BE"/>
            </a:br>
            <a:r>
              <a:rPr lang="nl-BE"/>
              <a:t>A) to inform; B) to describe; C) to convince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e.g. Put these 4 points of discussion in the correct order.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fdc59d8d3_0_1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69" name="Google Shape;169;g20fdc59d8d3_0_1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accent3"/>
                </a:solidFill>
              </a:rPr>
              <a:t>Listening for specific information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True/false/NIT - MCQ - Yes/NO - Fill in the blanks…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Complete the table with the missing numbers.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Listen for these numbers. Write down what they refer to.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>
                <a:solidFill>
                  <a:schemeClr val="dk2"/>
                </a:solidFill>
              </a:rPr>
              <a:t>→ Write notes about each of these main points: how stars are made, the sun, the Milky Way…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fdc59d8d3_0_2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Track ‘n Trace 6, p83</a:t>
            </a:r>
            <a:endParaRPr/>
          </a:p>
        </p:txBody>
      </p:sp>
      <p:sp>
        <p:nvSpPr>
          <p:cNvPr id="175" name="Google Shape;175;g20fdc59d8d3_0_2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g20fdc59d8d3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0" y="0"/>
            <a:ext cx="5780625" cy="69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1.</a:t>
            </a:r>
            <a:endParaRPr/>
          </a:p>
        </p:txBody>
      </p:sp>
      <p:sp>
        <p:nvSpPr>
          <p:cNvPr id="118" name="Google Shape;118;p37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/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rgbClr val="FF0000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/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19" name="Google Shape;119;p37" descr="https://lh3.googleusercontent.com/yBocV7Cw6l8Mj3in7FjZOmdMBbosp7DzXBf7RuwvJCXk31Kviko8UNV-6e4RWeAh6g2sC4pGjtFpxyQn2KeX4VJOpFA8B-tczmplt5CKvDBLtdsV_mTLtXfBw-ab6BqBOP9tVIxYf2-Oe714bczvWtJm8AICwUoO-KGA3W_ZtSfcOYNx52CxOMMWXa41eaMRR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512" y="620714"/>
            <a:ext cx="4081205" cy="5699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8561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fdc59d8d3_0_1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Question types</a:t>
            </a:r>
            <a:endParaRPr/>
          </a:p>
        </p:txBody>
      </p:sp>
      <p:sp>
        <p:nvSpPr>
          <p:cNvPr id="182" name="Google Shape;182;g20fdc59d8d3_0_15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Listening for specific (functional) language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Tick the phrase(s) you hear.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→ Write the phrase you hear.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Gap-filling:</a:t>
            </a:r>
            <a:endParaRPr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limit the number of gaps / the amount of writing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provide enough words before the gap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nl-BE"/>
              <a:t>? let students predict/guess first?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fdc59d8d3_0_2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Track ‘n Trace 6 p185</a:t>
            </a:r>
            <a:endParaRPr/>
          </a:p>
        </p:txBody>
      </p:sp>
      <p:sp>
        <p:nvSpPr>
          <p:cNvPr id="188" name="Google Shape;188;g20fdc59d8d3_0_20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g20fdc59d8d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48" y="0"/>
            <a:ext cx="57824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Where to find (remedial) material?</a:t>
            </a:r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Font typeface="Noto Sans Symbols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3"/>
              </a:rPr>
              <a:t>https://edpuzzle.com</a:t>
            </a:r>
            <a:r>
              <a:rPr lang="nl-BE" sz="2500" dirty="0"/>
              <a:t>: </a:t>
            </a:r>
            <a:r>
              <a:rPr lang="nl-BE" sz="2500" dirty="0" err="1"/>
              <a:t>collection</a:t>
            </a:r>
            <a:r>
              <a:rPr lang="nl-BE" sz="2500" dirty="0"/>
              <a:t> of </a:t>
            </a:r>
            <a:r>
              <a:rPr lang="nl-BE" sz="2500" dirty="0" err="1"/>
              <a:t>interactive</a:t>
            </a:r>
            <a:r>
              <a:rPr lang="nl-BE" sz="2500" dirty="0"/>
              <a:t> video </a:t>
            </a:r>
            <a:r>
              <a:rPr lang="nl-BE" sz="2500" dirty="0" err="1"/>
              <a:t>lessons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4"/>
              </a:rPr>
              <a:t>https://engelsklaslokaal.nl/kijk-en-luistervaardigheid-engels/</a:t>
            </a:r>
            <a:r>
              <a:rPr lang="nl-BE" sz="2500" dirty="0"/>
              <a:t>: TED </a:t>
            </a:r>
            <a:r>
              <a:rPr lang="nl-BE" sz="2500" dirty="0" err="1"/>
              <a:t>talks</a:t>
            </a:r>
            <a:r>
              <a:rPr lang="nl-BE" sz="2500" dirty="0"/>
              <a:t> </a:t>
            </a:r>
            <a:r>
              <a:rPr lang="nl-BE" sz="2500" dirty="0" err="1"/>
              <a:t>with</a:t>
            </a:r>
            <a:r>
              <a:rPr lang="nl-BE" sz="2500" dirty="0"/>
              <a:t> </a:t>
            </a:r>
            <a:r>
              <a:rPr lang="nl-BE" sz="2500" dirty="0" err="1"/>
              <a:t>questions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5"/>
              </a:rPr>
              <a:t>https://www.youtube.com/asapscience</a:t>
            </a:r>
            <a:r>
              <a:rPr lang="nl-BE" sz="2500" dirty="0"/>
              <a:t> The </a:t>
            </a:r>
            <a:r>
              <a:rPr lang="nl-BE" sz="2500" dirty="0" err="1"/>
              <a:t>channel</a:t>
            </a:r>
            <a:r>
              <a:rPr lang="nl-BE" sz="2500" dirty="0"/>
              <a:t> </a:t>
            </a:r>
            <a:r>
              <a:rPr lang="nl-BE" sz="2500" dirty="0" err="1"/>
              <a:t>produces</a:t>
            </a:r>
            <a:r>
              <a:rPr lang="nl-BE" sz="2500" dirty="0"/>
              <a:t> </a:t>
            </a:r>
            <a:r>
              <a:rPr lang="nl-BE" sz="2500" dirty="0" err="1"/>
              <a:t>weekly</a:t>
            </a:r>
            <a:r>
              <a:rPr lang="nl-BE" sz="2500" dirty="0"/>
              <a:t> </a:t>
            </a:r>
            <a:r>
              <a:rPr lang="nl-BE" sz="2500" dirty="0" err="1"/>
              <a:t>videos</a:t>
            </a:r>
            <a:r>
              <a:rPr lang="nl-BE" sz="2500" dirty="0"/>
              <a:t> </a:t>
            </a:r>
            <a:r>
              <a:rPr lang="nl-BE" sz="2500" dirty="0" err="1"/>
              <a:t>that</a:t>
            </a:r>
            <a:r>
              <a:rPr lang="nl-BE" sz="2500" dirty="0"/>
              <a:t> </a:t>
            </a:r>
            <a:r>
              <a:rPr lang="nl-BE" sz="2500" dirty="0" err="1"/>
              <a:t>touch</a:t>
            </a:r>
            <a:r>
              <a:rPr lang="nl-BE" sz="2500" dirty="0"/>
              <a:t> on </a:t>
            </a:r>
            <a:r>
              <a:rPr lang="nl-BE" sz="2500" dirty="0" err="1"/>
              <a:t>many</a:t>
            </a:r>
            <a:r>
              <a:rPr lang="nl-BE" sz="2500" dirty="0"/>
              <a:t> different topics of </a:t>
            </a:r>
            <a:r>
              <a:rPr lang="nl-BE" sz="2500" dirty="0" err="1"/>
              <a:t>science</a:t>
            </a:r>
            <a:r>
              <a:rPr lang="nl-BE" sz="2500" dirty="0"/>
              <a:t>. Fun, </a:t>
            </a:r>
            <a:r>
              <a:rPr lang="nl-BE" sz="2500" dirty="0" err="1"/>
              <a:t>fast</a:t>
            </a:r>
            <a:r>
              <a:rPr lang="nl-BE" sz="2500" dirty="0"/>
              <a:t>, </a:t>
            </a:r>
            <a:r>
              <a:rPr lang="nl-BE" sz="2500" dirty="0" err="1"/>
              <a:t>nice</a:t>
            </a:r>
            <a:r>
              <a:rPr lang="nl-BE" sz="2500" dirty="0"/>
              <a:t> </a:t>
            </a:r>
            <a:r>
              <a:rPr lang="nl-BE" sz="2500" dirty="0" err="1"/>
              <a:t>visuals</a:t>
            </a:r>
            <a:r>
              <a:rPr lang="nl-BE" sz="2500" dirty="0"/>
              <a:t>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6"/>
              </a:rPr>
              <a:t>https://www.vrt.be/vrtnws/en/</a:t>
            </a:r>
            <a:r>
              <a:rPr lang="nl-BE" sz="2500" dirty="0"/>
              <a:t> The </a:t>
            </a:r>
            <a:r>
              <a:rPr lang="nl-BE" sz="2500" dirty="0" err="1"/>
              <a:t>vrt</a:t>
            </a:r>
            <a:r>
              <a:rPr lang="nl-BE" sz="2500" dirty="0"/>
              <a:t> </a:t>
            </a:r>
            <a:r>
              <a:rPr lang="nl-BE" sz="2500" dirty="0" err="1"/>
              <a:t>news</a:t>
            </a:r>
            <a:r>
              <a:rPr lang="nl-BE" sz="2500" dirty="0"/>
              <a:t> in English.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7"/>
              </a:rPr>
              <a:t>https://www.bbc.co.uk/learningenglish/english/features/6-minute-english</a:t>
            </a:r>
            <a:r>
              <a:rPr lang="nl-BE" sz="2500" dirty="0"/>
              <a:t> 6 minute podcasts + </a:t>
            </a:r>
            <a:r>
              <a:rPr lang="nl-BE" sz="2500" dirty="0" err="1"/>
              <a:t>useful</a:t>
            </a:r>
            <a:r>
              <a:rPr lang="nl-BE" sz="2500" dirty="0"/>
              <a:t> </a:t>
            </a:r>
            <a:r>
              <a:rPr lang="nl-BE" sz="2500" dirty="0" err="1"/>
              <a:t>vocabulary</a:t>
            </a:r>
            <a:r>
              <a:rPr lang="nl-BE" sz="2500" dirty="0"/>
              <a:t> on </a:t>
            </a:r>
            <a:r>
              <a:rPr lang="nl-BE" sz="2500" dirty="0" err="1"/>
              <a:t>the</a:t>
            </a:r>
            <a:r>
              <a:rPr lang="nl-BE" sz="2500" dirty="0"/>
              <a:t> topic. Remedial </a:t>
            </a:r>
            <a:r>
              <a:rPr lang="nl-BE" sz="2500" dirty="0" err="1"/>
              <a:t>exercises</a:t>
            </a:r>
            <a:r>
              <a:rPr lang="nl-BE" sz="2500" dirty="0"/>
              <a:t>.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500"/>
              <a:buChar char="⮚"/>
            </a:pPr>
            <a:r>
              <a:rPr lang="nl-BE" sz="2500" u="sng" dirty="0">
                <a:solidFill>
                  <a:schemeClr val="hlink"/>
                </a:solidFill>
                <a:hlinkClick r:id="rId8"/>
              </a:rPr>
              <a:t>https://www.cristinacabal.com/?p=9147</a:t>
            </a:r>
            <a:r>
              <a:rPr lang="nl-BE" sz="2500" dirty="0"/>
              <a:t>: 10 Best Free </a:t>
            </a:r>
            <a:r>
              <a:rPr lang="nl-BE" sz="2500" dirty="0" err="1"/>
              <a:t>Listening</a:t>
            </a:r>
            <a:r>
              <a:rPr lang="nl-BE" sz="2500" dirty="0"/>
              <a:t> Websites </a:t>
            </a:r>
            <a:r>
              <a:rPr lang="nl-BE" sz="2500" dirty="0" err="1"/>
              <a:t>with</a:t>
            </a:r>
            <a:r>
              <a:rPr lang="nl-BE" sz="2500" dirty="0"/>
              <a:t> </a:t>
            </a:r>
            <a:r>
              <a:rPr lang="nl-BE" sz="2500" dirty="0" err="1"/>
              <a:t>Quizzes</a:t>
            </a:r>
            <a:r>
              <a:rPr lang="nl-BE" sz="2500" dirty="0"/>
              <a:t> </a:t>
            </a:r>
            <a:r>
              <a:rPr lang="nl-BE" sz="2500" dirty="0" err="1"/>
              <a:t>to</a:t>
            </a:r>
            <a:r>
              <a:rPr lang="nl-BE" sz="2500" dirty="0"/>
              <a:t> </a:t>
            </a:r>
            <a:r>
              <a:rPr lang="nl-BE" sz="2500" dirty="0" err="1"/>
              <a:t>Practise</a:t>
            </a:r>
            <a:r>
              <a:rPr lang="nl-BE" sz="2500" dirty="0"/>
              <a:t> </a:t>
            </a:r>
            <a:r>
              <a:rPr lang="nl-BE" sz="2500" dirty="0" err="1"/>
              <a:t>for</a:t>
            </a:r>
            <a:r>
              <a:rPr lang="nl-BE" sz="2500" dirty="0"/>
              <a:t> </a:t>
            </a:r>
            <a:r>
              <a:rPr lang="nl-BE" sz="2500" dirty="0" err="1"/>
              <a:t>Listening</a:t>
            </a:r>
            <a:r>
              <a:rPr lang="nl-BE" sz="2500" dirty="0"/>
              <a:t> </a:t>
            </a:r>
            <a:r>
              <a:rPr lang="nl-BE" sz="2500" dirty="0" err="1"/>
              <a:t>Exams</a:t>
            </a:r>
            <a:endParaRPr sz="2500" dirty="0"/>
          </a:p>
          <a:p>
            <a:pPr marL="4572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7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title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nl-BE" dirty="0"/>
              <a:t>Teaching reading</a:t>
            </a:r>
            <a:endParaRPr dirty="0"/>
          </a:p>
        </p:txBody>
      </p:sp>
      <p:sp>
        <p:nvSpPr>
          <p:cNvPr id="60" name="Google Shape;60;p1"/>
          <p:cNvSpPr txBox="1">
            <a:spLocks noGrp="1"/>
          </p:cNvSpPr>
          <p:nvPr>
            <p:ph type="body" idx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55b8d0b4a_0_1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Introduction</a:t>
            </a:r>
            <a:endParaRPr/>
          </a:p>
        </p:txBody>
      </p:sp>
      <p:sp>
        <p:nvSpPr>
          <p:cNvPr id="86" name="Google Shape;86;g1155b8d0b4a_0_13"/>
          <p:cNvSpPr txBox="1">
            <a:spLocks noGrp="1"/>
          </p:cNvSpPr>
          <p:nvPr>
            <p:ph type="body" idx="1"/>
          </p:nvPr>
        </p:nvSpPr>
        <p:spPr>
          <a:xfrm>
            <a:off x="623900" y="1604460"/>
            <a:ext cx="10944300" cy="2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/>
              <a:t>Practising vs teaching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/>
              <a:t>→ Awareness of HOW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/>
              <a:t>Take the quiz on Blackboard!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 u="sng">
                <a:solidFill>
                  <a:schemeClr val="hlink"/>
                </a:solidFill>
                <a:hlinkClick r:id="rId3"/>
              </a:rPr>
              <a:t>https://www.tefl.net/quizzes/teaching-reading.php</a:t>
            </a:r>
            <a:r>
              <a:rPr lang="nl-BE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55b8d0b4a_0_1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Reading skills</a:t>
            </a:r>
            <a:endParaRPr/>
          </a:p>
        </p:txBody>
      </p:sp>
      <p:sp>
        <p:nvSpPr>
          <p:cNvPr id="92" name="Google Shape;92;g1155b8d0b4a_0_19"/>
          <p:cNvSpPr txBox="1">
            <a:spLocks noGrp="1"/>
          </p:cNvSpPr>
          <p:nvPr>
            <p:ph type="body" idx="1"/>
          </p:nvPr>
        </p:nvSpPr>
        <p:spPr>
          <a:xfrm>
            <a:off x="623900" y="1604446"/>
            <a:ext cx="109443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/>
              <a:t>The process of reading: constructing meaning </a:t>
            </a:r>
            <a:r>
              <a:rPr lang="nl-BE" i="1"/>
              <a:t>for a reason</a:t>
            </a:r>
            <a:endParaRPr i="1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nl-BE"/>
              <a:t>Developing reading skills: </a:t>
            </a:r>
            <a:r>
              <a:rPr lang="nl-BE" b="1"/>
              <a:t>strategies</a:t>
            </a:r>
            <a:endParaRPr b="1"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scanning vs skimming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extensive vs intensive reading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b="1"/>
              <a:t>Questions</a:t>
            </a:r>
            <a:r>
              <a:rPr lang="nl-BE"/>
              <a:t> to help reach a depth of understanding (Broughton) p40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f9c63f5ed_0_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1. Scanning</a:t>
            </a:r>
            <a:endParaRPr/>
          </a:p>
        </p:txBody>
      </p:sp>
      <p:sp>
        <p:nvSpPr>
          <p:cNvPr id="98" name="Google Shape;98;g20f9c63f5ed_0_1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39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specific information, details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ALL levels of proficiency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set a time limit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names / dates / departure time / location / …’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sentence with the word … in it’</a:t>
            </a:r>
            <a:endParaRPr/>
          </a:p>
        </p:txBody>
      </p:sp>
      <p:pic>
        <p:nvPicPr>
          <p:cNvPr id="99" name="Google Shape;99;g20f9c63f5e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4350" y="259750"/>
            <a:ext cx="2655401" cy="1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f9c63f5ed_0_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Answer these questions within 5 minutes</a:t>
            </a:r>
            <a:endParaRPr/>
          </a:p>
        </p:txBody>
      </p:sp>
      <p:sp>
        <p:nvSpPr>
          <p:cNvPr id="105" name="Google Shape;105;g20f9c63f5ed_0_7"/>
          <p:cNvSpPr txBox="1">
            <a:spLocks noGrp="1"/>
          </p:cNvSpPr>
          <p:nvPr>
            <p:ph type="body" idx="1"/>
          </p:nvPr>
        </p:nvSpPr>
        <p:spPr>
          <a:xfrm>
            <a:off x="623900" y="1604449"/>
            <a:ext cx="10944300" cy="448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nl-BE" sz="2708">
                <a:solidFill>
                  <a:srgbClr val="000000"/>
                </a:solidFill>
              </a:rPr>
              <a:t>Which continent is it?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nl-BE" sz="2708">
                <a:solidFill>
                  <a:srgbClr val="000000"/>
                </a:solidFill>
              </a:rPr>
              <a:t>What are the dangers?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nl-BE" sz="2708">
                <a:solidFill>
                  <a:srgbClr val="000000"/>
                </a:solidFill>
              </a:rPr>
              <a:t>How many inhabitants are there?</a:t>
            </a:r>
            <a:endParaRPr sz="27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7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nl-BE" sz="2708">
                <a:solidFill>
                  <a:srgbClr val="000000"/>
                </a:solidFill>
              </a:rPr>
              <a:t>What is the temperature?</a:t>
            </a:r>
            <a:endParaRPr sz="27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nl-BE" sz="2608">
                <a:solidFill>
                  <a:srgbClr val="000000"/>
                </a:solidFill>
              </a:rPr>
              <a:t>What is special about the homes?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nl-BE" sz="2608">
                <a:solidFill>
                  <a:srgbClr val="000000"/>
                </a:solidFill>
              </a:rPr>
              <a:t>What do they mine?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r>
              <a:rPr lang="nl-BE" sz="2608">
                <a:solidFill>
                  <a:srgbClr val="000000"/>
                </a:solidFill>
              </a:rPr>
              <a:t>What is fossicking?</a:t>
            </a:r>
            <a:endParaRPr sz="26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</a:t>
            </a:r>
            <a:r>
              <a:rPr lang="nl-BE" sz="2608">
                <a:solidFill>
                  <a:srgbClr val="000000"/>
                </a:solidFill>
              </a:rPr>
              <a:t>How can you get there?</a:t>
            </a:r>
            <a:endParaRPr sz="260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60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</a:t>
            </a:r>
            <a:r>
              <a:rPr lang="nl-BE" sz="2608">
                <a:solidFill>
                  <a:srgbClr val="000000"/>
                </a:solidFill>
              </a:rPr>
              <a:t>EXTRA: What is the fastest and safest way to get there?</a:t>
            </a:r>
            <a:endParaRPr sz="2608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rgbClr val="000000"/>
                </a:solidFill>
              </a:rPr>
              <a:t>(On Track 6, p15-17)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g20f9c63f5e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625" y="1412425"/>
            <a:ext cx="3360800" cy="529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f9c63f5ed_0_1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2. Skimming (reading for gist)</a:t>
            </a:r>
            <a:endParaRPr/>
          </a:p>
        </p:txBody>
      </p:sp>
      <p:sp>
        <p:nvSpPr>
          <p:cNvPr id="112" name="Google Shape;112;g20f9c63f5ed_0_16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3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main ideas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ALL levels of proficiency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Which type of text is this?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Add a subtitle for each paragraph.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‘Find the sentence that tells us that …’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‘Summarise the text in your own words in 1 minute / 5 sentences’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f9c63f5ed_0_21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Are microplastics a threat to our planet?</a:t>
            </a:r>
            <a:endParaRPr/>
          </a:p>
        </p:txBody>
      </p:sp>
      <p:sp>
        <p:nvSpPr>
          <p:cNvPr id="118" name="Google Shape;118;g20f9c63f5ed_0_21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40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Highlight in the text where you found 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the answer.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What are microplastics?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Look for the topic sentence in each </a:t>
            </a:r>
            <a:br>
              <a:rPr lang="nl-BE"/>
            </a:br>
            <a:r>
              <a:rPr lang="nl-BE"/>
              <a:t>paragraph. Where is it usually situated?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(Track ‘n Trace 5, p136-137)</a:t>
            </a:r>
            <a:endParaRPr/>
          </a:p>
        </p:txBody>
      </p:sp>
      <p:pic>
        <p:nvPicPr>
          <p:cNvPr id="119" name="Google Shape;119;g20f9c63f5ed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1863" y="1604438"/>
            <a:ext cx="4810125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2.</a:t>
            </a:r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/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/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26" name="Google Shape;12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4754" y="620713"/>
            <a:ext cx="7033846" cy="569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f9c63f5ed_0_27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3. Extensive reading</a:t>
            </a:r>
            <a:endParaRPr/>
          </a:p>
        </p:txBody>
      </p:sp>
      <p:sp>
        <p:nvSpPr>
          <p:cNvPr id="125" name="Google Shape;125;g20f9c63f5ed_0_27"/>
          <p:cNvSpPr txBox="1">
            <a:spLocks noGrp="1"/>
          </p:cNvSpPr>
          <p:nvPr>
            <p:ph type="body" idx="1"/>
          </p:nvPr>
        </p:nvSpPr>
        <p:spPr>
          <a:xfrm>
            <a:off x="623900" y="1604452"/>
            <a:ext cx="10944300" cy="417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for pleasure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mostly for (pre-)intermediate - advanced learners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WH-questions: who, what, when, where, why, how?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see also: Teaching literature</a:t>
            </a:r>
            <a:endParaRPr/>
          </a:p>
        </p:txBody>
      </p:sp>
      <p:pic>
        <p:nvPicPr>
          <p:cNvPr id="126" name="Google Shape;126;g20f9c63f5ed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424" y="2192375"/>
            <a:ext cx="3107824" cy="466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f9c63f5ed_0_3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4. Intensive reading</a:t>
            </a:r>
            <a:endParaRPr/>
          </a:p>
        </p:txBody>
      </p:sp>
      <p:sp>
        <p:nvSpPr>
          <p:cNvPr id="132" name="Google Shape;132;g20f9c63f5ed_0_33"/>
          <p:cNvSpPr txBox="1">
            <a:spLocks noGrp="1"/>
          </p:cNvSpPr>
          <p:nvPr>
            <p:ph type="body" idx="1"/>
          </p:nvPr>
        </p:nvSpPr>
        <p:spPr>
          <a:xfrm>
            <a:off x="623900" y="1604449"/>
            <a:ext cx="10944300" cy="451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for detailed comprehension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upper levels of comprehension/proficiency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How?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Why did the author use…?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Which elements are typical of …?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Respond to the author’s point of view…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Continue the story…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….</a:t>
            </a:r>
            <a:endParaRPr/>
          </a:p>
        </p:txBody>
      </p:sp>
      <p:pic>
        <p:nvPicPr>
          <p:cNvPr id="133" name="Google Shape;133;g20f9c63f5ed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225" y="4039769"/>
            <a:ext cx="4507075" cy="241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55b8d0b4a_0_2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Staging a reading lesson</a:t>
            </a:r>
            <a:endParaRPr/>
          </a:p>
        </p:txBody>
      </p:sp>
      <p:sp>
        <p:nvSpPr>
          <p:cNvPr id="139" name="Google Shape;139;g1155b8d0b4a_0_24"/>
          <p:cNvSpPr txBox="1">
            <a:spLocks noGrp="1"/>
          </p:cNvSpPr>
          <p:nvPr>
            <p:ph type="body" idx="1"/>
          </p:nvPr>
        </p:nvSpPr>
        <p:spPr>
          <a:xfrm>
            <a:off x="623900" y="1604446"/>
            <a:ext cx="10944300" cy="3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TYPICALLY: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Pre-reading: activate knowledge, trigger an interest, purpose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While-reading: questions/strategies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Post-reading: (self-)reflection on reading process/text content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i="1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f9c63f5ed_0_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Staging a reading lesson</a:t>
            </a:r>
            <a:endParaRPr/>
          </a:p>
        </p:txBody>
      </p:sp>
      <p:sp>
        <p:nvSpPr>
          <p:cNvPr id="145" name="Google Shape;145;g20f9c63f5ed_0_39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i="1"/>
              <a:t>? Diving in at the deep end?</a:t>
            </a: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 i="1"/>
              <a:t>→ define your own reading goal, strategies etc. is a valuable skill</a:t>
            </a: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ALWAYS 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set a timeline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provide an activity to be done when ready (DIFFERENTIATION)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have a follow-up activity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55b8d0b4a_0_2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Reasons for teaching reading?</a:t>
            </a:r>
            <a:endParaRPr/>
          </a:p>
        </p:txBody>
      </p:sp>
      <p:sp>
        <p:nvSpPr>
          <p:cNvPr id="151" name="Google Shape;151;g1155b8d0b4a_0_29"/>
          <p:cNvSpPr txBox="1">
            <a:spLocks noGrp="1"/>
          </p:cNvSpPr>
          <p:nvPr>
            <p:ph type="body" idx="1"/>
          </p:nvPr>
        </p:nvSpPr>
        <p:spPr>
          <a:xfrm>
            <a:off x="623900" y="1604453"/>
            <a:ext cx="10944300" cy="4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academic, professional and/or business needs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helps language acquisition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helps writing skills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inspiration for free communication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</a:t>
            </a:r>
            <a:endParaRPr/>
          </a:p>
        </p:txBody>
      </p:sp>
      <p:pic>
        <p:nvPicPr>
          <p:cNvPr id="152" name="Google Shape;152;g1155b8d0b4a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5150" y="2151150"/>
            <a:ext cx="4706849" cy="470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155b8d0b4a_0_34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Materials for reading</a:t>
            </a:r>
            <a:endParaRPr/>
          </a:p>
        </p:txBody>
      </p:sp>
      <p:sp>
        <p:nvSpPr>
          <p:cNvPr id="158" name="Google Shape;158;g1155b8d0b4a_0_34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59" name="Google Shape;159;g1155b8d0b4a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377879"/>
            <a:ext cx="2905574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155b8d0b4a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0374" y="2377879"/>
            <a:ext cx="3146473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155b8d0b4a_0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9247" y="2377879"/>
            <a:ext cx="3165491" cy="432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155b8d0b4a_0_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7138" y="2377879"/>
            <a:ext cx="2212461" cy="427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f9c63f5ed_0_4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Materials for reading</a:t>
            </a:r>
            <a:endParaRPr/>
          </a:p>
        </p:txBody>
      </p:sp>
      <p:sp>
        <p:nvSpPr>
          <p:cNvPr id="168" name="Google Shape;168;g20f9c63f5ed_0_45"/>
          <p:cNvSpPr txBox="1">
            <a:spLocks noGrp="1"/>
          </p:cNvSpPr>
          <p:nvPr>
            <p:ph type="body" idx="1"/>
          </p:nvPr>
        </p:nvSpPr>
        <p:spPr>
          <a:xfrm>
            <a:off x="623900" y="1604450"/>
            <a:ext cx="10944300" cy="45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Select carefully: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different text types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authentic reading materials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nl-BE"/>
              <a:t>relevant reading materials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Internet = treasure trove! </a:t>
            </a:r>
            <a:r>
              <a:rPr lang="nl-BE" i="1"/>
              <a:t>graphs, signs, recipes, timetables…</a:t>
            </a:r>
            <a:endParaRPr i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TIP: Online quizzes/surveys/tutorials/… are motivating &amp; instructive ;)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55b8d0b4a_0_43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74" name="Google Shape;174;g1155b8d0b4a_0_43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75" name="Google Shape;175;g1155b8d0b4a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025" y="1692079"/>
            <a:ext cx="5948052" cy="43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f9c63f5ed_0_5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81" name="Google Shape;181;g20f9c63f5ed_0_50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NO: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students do not need to understand everything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adapt your questions, not the text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a challenge is healthy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groupwork? jigsaw reading?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…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Mind the Zone of Proximal Development, though: CEFR Text Inspector (BB)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More than 5 incomprehensible words per page is demotivating…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0f9c63f5ed_0_5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187" name="Google Shape;187;g20f9c63f5ed_0_55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YES: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UDL: make the text more accessible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students need to understand most of it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too much of a challenge is demotivating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ADAPT PRESENTATION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font, size, pictures, line numbers, spacing…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ADAPT CONTENT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delete, substitute, rewrite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2.</a:t>
            </a:r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/>
              <a:t>Track ‘n </a:t>
            </a:r>
            <a:r>
              <a:rPr lang="nl-BE" dirty="0" err="1"/>
              <a:t>Trace</a:t>
            </a:r>
            <a:r>
              <a:rPr lang="nl-BE" dirty="0"/>
              <a:t> 5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rgbClr val="FF0000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/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/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</a:pPr>
            <a:endParaRPr dirty="0"/>
          </a:p>
        </p:txBody>
      </p:sp>
      <p:pic>
        <p:nvPicPr>
          <p:cNvPr id="126" name="Google Shape;12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4754" y="620713"/>
            <a:ext cx="7033846" cy="5699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2645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f9c63f5ed_0_6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0f9c63f5ed_0_60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ADD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glossary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vocabulary list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? Which words? → CEFR vocabulary profiler (BB)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Pre-teach vocabulary?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fe47c325b_0_0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0fe47c325b_0_0"/>
          <p:cNvSpPr txBox="1">
            <a:spLocks noGrp="1"/>
          </p:cNvSpPr>
          <p:nvPr>
            <p:ph type="body" idx="1"/>
          </p:nvPr>
        </p:nvSpPr>
        <p:spPr>
          <a:xfrm>
            <a:off x="623888" y="1604479"/>
            <a:ext cx="10944300" cy="6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nl-BE"/>
              <a:t>									ETpedia Materials Writing p69</a:t>
            </a:r>
            <a:endParaRPr/>
          </a:p>
        </p:txBody>
      </p:sp>
      <p:pic>
        <p:nvPicPr>
          <p:cNvPr id="200" name="Google Shape;200;g20fe47c325b_0_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7072" r="-13501" b="39"/>
          <a:stretch/>
        </p:blipFill>
        <p:spPr>
          <a:xfrm rot="-5400000">
            <a:off x="1424687" y="-2017788"/>
            <a:ext cx="4014326" cy="6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0fe47c325b_0_0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2271" r="2677"/>
          <a:stretch/>
        </p:blipFill>
        <p:spPr>
          <a:xfrm rot="-5400000">
            <a:off x="6464124" y="1130125"/>
            <a:ext cx="3648676" cy="7807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f9c63f5ed_0_65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Making texts reader-friendly</a:t>
            </a:r>
            <a:endParaRPr/>
          </a:p>
        </p:txBody>
      </p:sp>
      <p:sp>
        <p:nvSpPr>
          <p:cNvPr id="207" name="Google Shape;207;g20f9c63f5ed_0_65"/>
          <p:cNvSpPr txBox="1">
            <a:spLocks noGrp="1"/>
          </p:cNvSpPr>
          <p:nvPr>
            <p:ph type="body" idx="1"/>
          </p:nvPr>
        </p:nvSpPr>
        <p:spPr>
          <a:xfrm>
            <a:off x="623900" y="1604451"/>
            <a:ext cx="10944300" cy="43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nl-BE"/>
              <a:t>VARIATION is key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(</a:t>
            </a:r>
            <a:r>
              <a:rPr lang="nl-BE" dirty="0" err="1"/>
              <a:t>again</a:t>
            </a:r>
            <a:r>
              <a:rPr lang="nl-BE" dirty="0"/>
              <a:t>)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/>
              <a:t>How are </a:t>
            </a:r>
            <a:r>
              <a:rPr lang="nl-BE" sz="2400" dirty="0" err="1"/>
              <a:t>you</a:t>
            </a:r>
            <a:r>
              <a:rPr lang="nl-BE" sz="2400" dirty="0"/>
              <a:t> teaching </a:t>
            </a:r>
            <a:r>
              <a:rPr lang="nl-BE" sz="2400" dirty="0" err="1"/>
              <a:t>your</a:t>
            </a:r>
            <a:r>
              <a:rPr lang="nl-BE" sz="2400" dirty="0"/>
              <a:t> teacher trainees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reading? How does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differ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what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have </a:t>
            </a:r>
            <a:r>
              <a:rPr lang="nl-BE" sz="2400" dirty="0" err="1"/>
              <a:t>heard</a:t>
            </a:r>
            <a:r>
              <a:rPr lang="nl-BE" sz="2400" dirty="0"/>
              <a:t> </a:t>
            </a:r>
            <a:r>
              <a:rPr lang="nl-BE" sz="2400" dirty="0" err="1"/>
              <a:t>today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/>
              <a:t>How are </a:t>
            </a:r>
            <a:r>
              <a:rPr lang="nl-BE" sz="2400" dirty="0" err="1"/>
              <a:t>you</a:t>
            </a:r>
            <a:r>
              <a:rPr lang="nl-BE" sz="2400" dirty="0"/>
              <a:t> teaching </a:t>
            </a:r>
            <a:r>
              <a:rPr lang="nl-BE" sz="2400" dirty="0" err="1"/>
              <a:t>them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</a:t>
            </a:r>
            <a:r>
              <a:rPr lang="nl-BE" sz="2400" dirty="0" err="1"/>
              <a:t>listening</a:t>
            </a:r>
            <a:r>
              <a:rPr lang="nl-BE" sz="2400" dirty="0"/>
              <a:t>? How does </a:t>
            </a:r>
            <a:r>
              <a:rPr lang="nl-BE" sz="2400" dirty="0" err="1"/>
              <a:t>that</a:t>
            </a:r>
            <a:r>
              <a:rPr lang="nl-BE" sz="2400" dirty="0"/>
              <a:t> </a:t>
            </a:r>
            <a:r>
              <a:rPr lang="nl-BE" sz="2400" dirty="0" err="1"/>
              <a:t>differ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what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have </a:t>
            </a:r>
            <a:r>
              <a:rPr lang="nl-BE" sz="2400" dirty="0" err="1"/>
              <a:t>heard</a:t>
            </a:r>
            <a:r>
              <a:rPr lang="nl-BE" sz="2400" dirty="0"/>
              <a:t> </a:t>
            </a:r>
            <a:r>
              <a:rPr lang="nl-BE" sz="2400" dirty="0" err="1"/>
              <a:t>today</a:t>
            </a:r>
            <a:r>
              <a:rPr lang="nl-BE" sz="2400" dirty="0"/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510165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/>
              <a:t>Over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! 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r>
              <a:rPr lang="nl-BE" sz="2400" dirty="0" err="1"/>
              <a:t>Develop</a:t>
            </a:r>
            <a:r>
              <a:rPr lang="nl-BE" sz="2400" dirty="0"/>
              <a:t> a ‘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reading skills’ OR ‘</a:t>
            </a:r>
            <a:r>
              <a:rPr lang="nl-BE" sz="2400" dirty="0" err="1"/>
              <a:t>how</a:t>
            </a:r>
            <a:r>
              <a:rPr lang="nl-BE" sz="2400" dirty="0"/>
              <a:t>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teach</a:t>
            </a:r>
            <a:r>
              <a:rPr lang="nl-BE" sz="2400" dirty="0"/>
              <a:t> </a:t>
            </a:r>
            <a:r>
              <a:rPr lang="nl-BE" sz="2400" dirty="0" err="1"/>
              <a:t>listening</a:t>
            </a:r>
            <a:r>
              <a:rPr lang="nl-BE" sz="2400" dirty="0"/>
              <a:t> skills’ </a:t>
            </a:r>
            <a:r>
              <a:rPr lang="nl-BE" sz="2400" dirty="0" err="1"/>
              <a:t>lesson</a:t>
            </a:r>
            <a:r>
              <a:rPr lang="nl-BE" sz="2400" dirty="0"/>
              <a:t> </a:t>
            </a:r>
            <a:r>
              <a:rPr lang="nl-BE" sz="2400" dirty="0" err="1"/>
              <a:t>for</a:t>
            </a:r>
            <a:r>
              <a:rPr lang="nl-BE" sz="2400" dirty="0"/>
              <a:t> </a:t>
            </a:r>
            <a:r>
              <a:rPr lang="nl-BE" sz="2400" dirty="0" err="1"/>
              <a:t>your</a:t>
            </a:r>
            <a:r>
              <a:rPr lang="nl-BE" sz="2400" dirty="0"/>
              <a:t> teacher trainees, in </a:t>
            </a:r>
            <a:r>
              <a:rPr lang="nl-BE" sz="2400" dirty="0" err="1"/>
              <a:t>which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</a:t>
            </a:r>
            <a:r>
              <a:rPr lang="nl-BE" sz="2400" dirty="0" err="1"/>
              <a:t>emphasise</a:t>
            </a:r>
            <a:r>
              <a:rPr lang="nl-BE" sz="2400" dirty="0"/>
              <a:t> 3 </a:t>
            </a:r>
            <a:r>
              <a:rPr lang="nl-BE" sz="2400" dirty="0" err="1"/>
              <a:t>things</a:t>
            </a:r>
            <a:r>
              <a:rPr lang="nl-BE" sz="2400" dirty="0"/>
              <a:t> </a:t>
            </a:r>
            <a:r>
              <a:rPr lang="nl-BE" sz="2400" dirty="0" err="1"/>
              <a:t>you</a:t>
            </a:r>
            <a:r>
              <a:rPr lang="nl-BE" sz="2400" dirty="0"/>
              <a:t> want </a:t>
            </a:r>
            <a:r>
              <a:rPr lang="nl-BE" sz="2400" dirty="0" err="1"/>
              <a:t>to</a:t>
            </a:r>
            <a:r>
              <a:rPr lang="nl-BE" sz="2400" dirty="0"/>
              <a:t> </a:t>
            </a:r>
            <a:r>
              <a:rPr lang="nl-BE" sz="2400" dirty="0" err="1"/>
              <a:t>remember</a:t>
            </a:r>
            <a:r>
              <a:rPr lang="nl-BE" sz="2400" dirty="0"/>
              <a:t> </a:t>
            </a:r>
            <a:r>
              <a:rPr lang="nl-BE" sz="2400" dirty="0" err="1"/>
              <a:t>from</a:t>
            </a:r>
            <a:r>
              <a:rPr lang="nl-BE" sz="2400" dirty="0"/>
              <a:t> </a:t>
            </a:r>
            <a:r>
              <a:rPr lang="nl-BE" sz="2400" dirty="0" err="1"/>
              <a:t>today’s</a:t>
            </a:r>
            <a:r>
              <a:rPr lang="nl-BE" sz="2400" dirty="0"/>
              <a:t> CPD.</a:t>
            </a: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sz="2400" dirty="0" err="1"/>
              <a:t>Use</a:t>
            </a:r>
            <a:r>
              <a:rPr lang="nl-BE" sz="2400" dirty="0"/>
              <a:t> </a:t>
            </a:r>
            <a:r>
              <a:rPr lang="nl-BE" sz="2400" dirty="0" err="1"/>
              <a:t>the</a:t>
            </a:r>
            <a:r>
              <a:rPr lang="nl-BE" sz="2400" dirty="0"/>
              <a:t> template </a:t>
            </a:r>
            <a:r>
              <a:rPr lang="nl-BE" sz="2400" dirty="0" err="1"/>
              <a:t>for</a:t>
            </a:r>
            <a:r>
              <a:rPr lang="nl-BE" sz="2400" dirty="0"/>
              <a:t> easy </a:t>
            </a:r>
            <a:r>
              <a:rPr lang="nl-BE" sz="2400" dirty="0" err="1"/>
              <a:t>dissemination</a:t>
            </a:r>
            <a:r>
              <a:rPr lang="nl-BE" sz="2400" dirty="0"/>
              <a:t>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9390289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6b347ed5d7_0_66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3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 dirty="0" err="1"/>
              <a:t>Sharing</a:t>
            </a:r>
            <a:r>
              <a:rPr lang="nl-BE" dirty="0"/>
              <a:t> is </a:t>
            </a:r>
            <a:r>
              <a:rPr lang="nl-BE" dirty="0" err="1"/>
              <a:t>caring</a:t>
            </a:r>
            <a:endParaRPr dirty="0"/>
          </a:p>
        </p:txBody>
      </p:sp>
      <p:sp>
        <p:nvSpPr>
          <p:cNvPr id="407" name="Google Shape;407;g16b347ed5d7_0_66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300" cy="46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FontTx/>
              <a:buChar char="-"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sz="2400"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432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9"/>
          <p:cNvSpPr txBox="1"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3. </a:t>
            </a:r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body" idx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"/>
              <a:buChar char="▪"/>
            </a:pPr>
            <a:r>
              <a:rPr lang="nl-BE" dirty="0" err="1"/>
              <a:t>Roadmap</a:t>
            </a:r>
            <a:r>
              <a:rPr lang="nl-BE" dirty="0"/>
              <a:t> B1</a:t>
            </a: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dirty="0" err="1"/>
              <a:t>Work</a:t>
            </a:r>
            <a:r>
              <a:rPr lang="nl-BE" dirty="0"/>
              <a:t> in pairs. Look at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compare</a:t>
            </a:r>
            <a:br>
              <a:rPr lang="nl-BE" dirty="0"/>
            </a:b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photos</a:t>
            </a:r>
            <a:r>
              <a:rPr lang="nl-BE" dirty="0"/>
              <a:t>.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compare</a:t>
            </a:r>
            <a:r>
              <a:rPr lang="nl-BE" dirty="0"/>
              <a:t>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 err="1"/>
              <a:t>where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live.</a:t>
            </a:r>
            <a:endParaRPr dirty="0"/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r>
              <a:rPr lang="nl-BE" i="1" dirty="0"/>
              <a:t>The flat in </a:t>
            </a:r>
            <a:r>
              <a:rPr lang="nl-BE" i="1" dirty="0" err="1"/>
              <a:t>this</a:t>
            </a:r>
            <a:r>
              <a:rPr lang="nl-BE" i="1" dirty="0"/>
              <a:t> </a:t>
            </a:r>
            <a:r>
              <a:rPr lang="nl-BE" i="1" dirty="0" err="1"/>
              <a:t>photo</a:t>
            </a:r>
            <a:r>
              <a:rPr lang="nl-BE" i="1" dirty="0"/>
              <a:t> looks like mine, </a:t>
            </a:r>
            <a:br>
              <a:rPr lang="nl-BE" i="1" dirty="0"/>
            </a:br>
            <a:r>
              <a:rPr lang="nl-BE" i="1" dirty="0"/>
              <a:t>but I </a:t>
            </a:r>
            <a:r>
              <a:rPr lang="nl-BE" i="1" dirty="0" err="1"/>
              <a:t>think</a:t>
            </a:r>
            <a:r>
              <a:rPr lang="nl-BE" i="1" dirty="0"/>
              <a:t> </a:t>
            </a:r>
            <a:r>
              <a:rPr lang="nl-BE" i="1" dirty="0" err="1"/>
              <a:t>my</a:t>
            </a:r>
            <a:r>
              <a:rPr lang="nl-BE" i="1" dirty="0"/>
              <a:t> flat is </a:t>
            </a:r>
            <a:r>
              <a:rPr lang="nl-BE" i="1" dirty="0" err="1"/>
              <a:t>bigger</a:t>
            </a:r>
            <a:r>
              <a:rPr lang="nl-BE" i="1" dirty="0"/>
              <a:t> </a:t>
            </a:r>
            <a:r>
              <a:rPr lang="nl-BE" i="1" dirty="0" err="1"/>
              <a:t>and</a:t>
            </a:r>
            <a:r>
              <a:rPr lang="nl-BE" i="1" dirty="0"/>
              <a:t> </a:t>
            </a:r>
            <a:r>
              <a:rPr lang="nl-BE" i="1" dirty="0" err="1"/>
              <a:t>older</a:t>
            </a:r>
            <a:r>
              <a:rPr lang="nl-BE" i="1" dirty="0"/>
              <a:t>.</a:t>
            </a:r>
            <a:r>
              <a:rPr lang="nl-BE" dirty="0"/>
              <a:t> 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lang="nl-BE" dirty="0"/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E = stand up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S = thinker’s pose</a:t>
            </a:r>
          </a:p>
          <a:p>
            <a:pPr lvl="0" indent="-228600">
              <a:buSzPct val="108108"/>
              <a:buNone/>
            </a:pPr>
            <a:r>
              <a:rPr lang="en-US" dirty="0">
                <a:solidFill>
                  <a:schemeClr val="tx1"/>
                </a:solidFill>
              </a:rPr>
              <a:t>A = raise your hand</a:t>
            </a:r>
          </a:p>
          <a:p>
            <a:pPr marL="9525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/>
          </a:p>
        </p:txBody>
      </p:sp>
      <p:pic>
        <p:nvPicPr>
          <p:cNvPr id="133" name="Google Shape;133;p39" descr="https://lh3.googleusercontent.com/5ItfBTL2EN4HhnikwS2Q5nvxmvL5faaFO0QdNXxPHQntBZB1tjmNI611Vq3rKgg-a6KWp99VGWbTDAfoq7AudhZDDHPuRTsJzYOM2Nqz-uLQe9jEANjdcb6pqI2mG6j1Sm9jIdf8Rn56SJe6zctk52wHdJMLRJzwXieU3McRWvBup0xfvf-dDxFRZ0jKS3qrQ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388" y="2095500"/>
            <a:ext cx="5038725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Antwerpen-inhoud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anchor="ctr"/>
      <a:lstStyle>
        <a:defPPr marL="179388" indent="-179388">
          <a:spcAft>
            <a:spcPts val="450"/>
          </a:spcAft>
          <a:buFont typeface="Arial" charset="0"/>
          <a:buChar char="•"/>
          <a:defRPr sz="1600" dirty="0">
            <a:latin typeface="Verdana" charset="0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b="1" dirty="0">
            <a:solidFill>
              <a:schemeClr val="bg1"/>
            </a:solidFill>
            <a:latin typeface="Gotham" panose="02000603040000020004" pitchFamily="2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elslide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3A401C3F66641A87AD24458CB6E0A" ma:contentTypeVersion="8" ma:contentTypeDescription="Een nieuw document maken." ma:contentTypeScope="" ma:versionID="113ccf6076e1fb9bb7ff5702f896b310">
  <xsd:schema xmlns:xsd="http://www.w3.org/2001/XMLSchema" xmlns:xs="http://www.w3.org/2001/XMLSchema" xmlns:p="http://schemas.microsoft.com/office/2006/metadata/properties" xmlns:ns2="c498c65d-e820-4010-a188-8f75a735bc81" targetNamespace="http://schemas.microsoft.com/office/2006/metadata/properties" ma:root="true" ma:fieldsID="085cf184d0218256fa888ab3e79bd299" ns2:_="">
    <xsd:import namespace="c498c65d-e820-4010-a188-8f75a735b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8c65d-e820-4010-a188-8f75a735b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08831E-D423-4187-9D5A-5AFB913562EF}">
  <ds:schemaRefs>
    <ds:schemaRef ds:uri="02f244de-c68b-44f4-bfc5-b48cfbe41c43"/>
    <ds:schemaRef ds:uri="56b2d711-9a63-41cb-8e08-fde7314944a3"/>
    <ds:schemaRef ds:uri="a09e4e9c-009f-4841-8876-57cddbde6e17"/>
    <ds:schemaRef ds:uri="e4e19ae9-58fe-4993-a35b-a8a84bb51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64A1CE-BB14-42A1-A080-4F61D4D8F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858D14-854B-44A5-96BA-791EF18686B8}"/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823</TotalTime>
  <Words>2318</Words>
  <Application>Microsoft Office PowerPoint</Application>
  <PresentationFormat>Breedbeeld</PresentationFormat>
  <Paragraphs>486</Paragraphs>
  <Slides>85</Slides>
  <Notes>85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85</vt:i4>
      </vt:variant>
    </vt:vector>
  </HeadingPairs>
  <TitlesOfParts>
    <vt:vector size="98" baseType="lpstr">
      <vt:lpstr>Arial</vt:lpstr>
      <vt:lpstr>Arial Narrow</vt:lpstr>
      <vt:lpstr>Calibri</vt:lpstr>
      <vt:lpstr>Calibri Light</vt:lpstr>
      <vt:lpstr>ITC Officina Sans Std Book</vt:lpstr>
      <vt:lpstr>Noto Sans</vt:lpstr>
      <vt:lpstr>Noto Sans Symbols</vt:lpstr>
      <vt:lpstr>Times New Roman</vt:lpstr>
      <vt:lpstr>Trebuchet MS</vt:lpstr>
      <vt:lpstr>Verdana</vt:lpstr>
      <vt:lpstr>Wingdings</vt:lpstr>
      <vt:lpstr>UAntwerpen-inhoud</vt:lpstr>
      <vt:lpstr>UAntwerpen_titelslide</vt:lpstr>
      <vt:lpstr>Module 2: TESOL – Day 2  August, 19-23, Antwerp  Ms Nele Kempenaers </vt:lpstr>
      <vt:lpstr>Getting to know each other</vt:lpstr>
      <vt:lpstr>By the end of day 1 you can</vt:lpstr>
      <vt:lpstr>Identify the building blocks!</vt:lpstr>
      <vt:lpstr>1.</vt:lpstr>
      <vt:lpstr>1.</vt:lpstr>
      <vt:lpstr>2.</vt:lpstr>
      <vt:lpstr>2.</vt:lpstr>
      <vt:lpstr>3. </vt:lpstr>
      <vt:lpstr>3. </vt:lpstr>
      <vt:lpstr>4.</vt:lpstr>
      <vt:lpstr>4.</vt:lpstr>
      <vt:lpstr>5. </vt:lpstr>
      <vt:lpstr>5. </vt:lpstr>
      <vt:lpstr>6.</vt:lpstr>
      <vt:lpstr>6.</vt:lpstr>
      <vt:lpstr>7.</vt:lpstr>
      <vt:lpstr>7.</vt:lpstr>
      <vt:lpstr>By the end of day 2 you can</vt:lpstr>
      <vt:lpstr>Over to you! (30 minutes)</vt:lpstr>
      <vt:lpstr>COMMUNICATIVE SKILLS</vt:lpstr>
      <vt:lpstr>Pre-, while &amp; post</vt:lpstr>
      <vt:lpstr>PowerPoint-presentatie</vt:lpstr>
      <vt:lpstr>Pre-, while &amp; post</vt:lpstr>
      <vt:lpstr>Strategy use and modelling</vt:lpstr>
      <vt:lpstr>Strategy use</vt:lpstr>
      <vt:lpstr>Accuracy and fluency</vt:lpstr>
      <vt:lpstr>Pre-, while &amp; post</vt:lpstr>
      <vt:lpstr>3. ELT building blocks</vt:lpstr>
      <vt:lpstr>Participation &amp; motivation</vt:lpstr>
      <vt:lpstr>What do you notice?</vt:lpstr>
      <vt:lpstr>Your opinion</vt:lpstr>
      <vt:lpstr>PowerPoint-presentatie</vt:lpstr>
      <vt:lpstr>Participation</vt:lpstr>
      <vt:lpstr>Participation</vt:lpstr>
      <vt:lpstr>Time for action!</vt:lpstr>
      <vt:lpstr>PowerPoint-presentatie</vt:lpstr>
      <vt:lpstr>INCREASE PARTICIPATION</vt:lpstr>
      <vt:lpstr>TIPS ‘n TRICKS</vt:lpstr>
      <vt:lpstr>MOTIVATION</vt:lpstr>
      <vt:lpstr>How?</vt:lpstr>
      <vt:lpstr>How?</vt:lpstr>
      <vt:lpstr>Time for action!</vt:lpstr>
      <vt:lpstr>Over to you! (write down ideas)</vt:lpstr>
      <vt:lpstr>Teaching listening skills</vt:lpstr>
      <vt:lpstr>Let’s do the Dutch reach!</vt:lpstr>
      <vt:lpstr>Exploration assignment</vt:lpstr>
      <vt:lpstr>Reasons for teaching listening? </vt:lpstr>
      <vt:lpstr>Let’s do the Dutch reach!</vt:lpstr>
      <vt:lpstr>Let’s do the Dutch reach!</vt:lpstr>
      <vt:lpstr>Let’s do the Dutch reach!</vt:lpstr>
      <vt:lpstr>PowerPoint-presentatie</vt:lpstr>
      <vt:lpstr>Guidelines for teaching listening </vt:lpstr>
      <vt:lpstr>PowerPoint-presentatie</vt:lpstr>
      <vt:lpstr>Listening rounds</vt:lpstr>
      <vt:lpstr>Pre-while-post</vt:lpstr>
      <vt:lpstr>Question types</vt:lpstr>
      <vt:lpstr>Question types</vt:lpstr>
      <vt:lpstr>Track ‘n Trace 6, p83</vt:lpstr>
      <vt:lpstr>Question types</vt:lpstr>
      <vt:lpstr>Track ‘n Trace 6 p185</vt:lpstr>
      <vt:lpstr>Where to find (remedial) material?</vt:lpstr>
      <vt:lpstr>Teaching reading</vt:lpstr>
      <vt:lpstr>Introduction</vt:lpstr>
      <vt:lpstr>Reading skills</vt:lpstr>
      <vt:lpstr>1. Scanning</vt:lpstr>
      <vt:lpstr>Answer these questions within 5 minutes</vt:lpstr>
      <vt:lpstr>2. Skimming (reading for gist)</vt:lpstr>
      <vt:lpstr>Are microplastics a threat to our planet?</vt:lpstr>
      <vt:lpstr>3. Extensive reading</vt:lpstr>
      <vt:lpstr>4. Intensive reading</vt:lpstr>
      <vt:lpstr>Staging a reading lesson</vt:lpstr>
      <vt:lpstr>Staging a reading lesson</vt:lpstr>
      <vt:lpstr>Reasons for teaching reading?</vt:lpstr>
      <vt:lpstr>Materials for reading</vt:lpstr>
      <vt:lpstr>Materials for reading</vt:lpstr>
      <vt:lpstr>Making texts reader-friendly</vt:lpstr>
      <vt:lpstr>Making texts reader-friendly</vt:lpstr>
      <vt:lpstr>Making texts reader-friendly</vt:lpstr>
      <vt:lpstr>PowerPoint-presentatie</vt:lpstr>
      <vt:lpstr>PowerPoint-presentatie</vt:lpstr>
      <vt:lpstr>Making texts reader-friendly</vt:lpstr>
      <vt:lpstr>Over to you! (again)</vt:lpstr>
      <vt:lpstr>Over to you! </vt:lpstr>
      <vt:lpstr>Sharing is caring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Nele</cp:lastModifiedBy>
  <cp:revision>175</cp:revision>
  <dcterms:created xsi:type="dcterms:W3CDTF">2020-12-07T09:05:54Z</dcterms:created>
  <dcterms:modified xsi:type="dcterms:W3CDTF">2024-08-19T19:55:48Z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0x010100F0A3A401C3F66641A87AD24458CB6E0A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